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5143500" cx="9144000"/>
  <p:notesSz cx="6858000" cy="9144000"/>
  <p:embeddedFontLst>
    <p:embeddedFont>
      <p:font typeface="Arimo"/>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Arimo-bold.fntdata"/><Relationship Id="rId12" Type="http://schemas.openxmlformats.org/officeDocument/2006/relationships/slide" Target="slides/slide6.xml"/><Relationship Id="rId34" Type="http://schemas.openxmlformats.org/officeDocument/2006/relationships/font" Target="fonts/Arimo-regular.fntdata"/><Relationship Id="rId15" Type="http://schemas.openxmlformats.org/officeDocument/2006/relationships/slide" Target="slides/slide9.xml"/><Relationship Id="rId37" Type="http://schemas.openxmlformats.org/officeDocument/2006/relationships/font" Target="fonts/Arimo-boldItalic.fntdata"/><Relationship Id="rId14" Type="http://schemas.openxmlformats.org/officeDocument/2006/relationships/slide" Target="slides/slide8.xml"/><Relationship Id="rId36" Type="http://schemas.openxmlformats.org/officeDocument/2006/relationships/font" Target="fonts/Arimo-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c9f0d32b7e_2_68:notes"/>
          <p:cNvSpPr txBox="1"/>
          <p:nvPr>
            <p:ph idx="1" type="body"/>
          </p:nvPr>
        </p:nvSpPr>
        <p:spPr>
          <a:xfrm>
            <a:off x="985838"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gc9f0d32b7e_2_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cb8880282f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cb8880282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Anthony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cb8880282f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cb8880282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Anthony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cc899f11fb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cc899f11fb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Cameron</a:t>
            </a:r>
            <a:endParaRPr/>
          </a:p>
          <a:p>
            <a:pPr indent="-298450" lvl="0" marL="457200" rtl="0" algn="l">
              <a:spcBef>
                <a:spcPts val="0"/>
              </a:spcBef>
              <a:spcAft>
                <a:spcPts val="0"/>
              </a:spcAft>
              <a:buSzPts val="1100"/>
              <a:buChar char="●"/>
            </a:pPr>
            <a:r>
              <a:rPr lang="en"/>
              <a:t>Explain and justify any changes to this</a:t>
            </a:r>
            <a:endParaRPr/>
          </a:p>
          <a:p>
            <a:pPr indent="-298450" lvl="1" marL="914400" rtl="0" algn="l">
              <a:spcBef>
                <a:spcPts val="0"/>
              </a:spcBef>
              <a:spcAft>
                <a:spcPts val="0"/>
              </a:spcAft>
              <a:buSzPts val="1100"/>
              <a:buChar char="○"/>
            </a:pPr>
            <a:r>
              <a:rPr lang="en"/>
              <a:t>VR -&gt; leap motion:</a:t>
            </a:r>
            <a:endParaRPr/>
          </a:p>
          <a:p>
            <a:pPr indent="-298450" lvl="2" marL="1371600" rtl="0" algn="l">
              <a:spcBef>
                <a:spcPts val="0"/>
              </a:spcBef>
              <a:spcAft>
                <a:spcPts val="0"/>
              </a:spcAft>
              <a:buSzPts val="1100"/>
              <a:buChar char="■"/>
            </a:pPr>
            <a:r>
              <a:rPr lang="en"/>
              <a:t>hardware availability/compatibility issues</a:t>
            </a:r>
            <a:endParaRPr/>
          </a:p>
          <a:p>
            <a:pPr indent="-298450" lvl="2" marL="1371600" rtl="0" algn="l">
              <a:spcBef>
                <a:spcPts val="0"/>
              </a:spcBef>
              <a:spcAft>
                <a:spcPts val="0"/>
              </a:spcAft>
              <a:buSzPts val="1100"/>
              <a:buChar char="■"/>
            </a:pPr>
            <a:r>
              <a:rPr lang="en"/>
              <a:t>main idea of holding things in virtual world is the same, just different display</a:t>
            </a:r>
            <a:endParaRPr/>
          </a:p>
          <a:p>
            <a:pPr indent="-298450" lvl="1" marL="914400" rtl="0" algn="l">
              <a:spcBef>
                <a:spcPts val="0"/>
              </a:spcBef>
              <a:spcAft>
                <a:spcPts val="0"/>
              </a:spcAft>
              <a:buSzPts val="1100"/>
              <a:buChar char="○"/>
            </a:pPr>
            <a:r>
              <a:rPr lang="en"/>
              <a:t>Python -&gt; </a:t>
            </a:r>
            <a:r>
              <a:rPr lang="en"/>
              <a:t>Unity</a:t>
            </a:r>
            <a:r>
              <a:rPr lang="en"/>
              <a:t> scripts for BLE communications</a:t>
            </a:r>
            <a:endParaRPr/>
          </a:p>
          <a:p>
            <a:pPr indent="-298450" lvl="0" marL="457200" rtl="0" algn="l">
              <a:spcBef>
                <a:spcPts val="0"/>
              </a:spcBef>
              <a:spcAft>
                <a:spcPts val="0"/>
              </a:spcAft>
              <a:buSzPts val="1100"/>
              <a:buChar char="●"/>
            </a:pPr>
            <a:r>
              <a:rPr lang="en"/>
              <a:t>Don’t go too fast, build off of previous slides to explain</a:t>
            </a:r>
            <a:endParaRPr/>
          </a:p>
          <a:p>
            <a:pPr indent="-298450" lvl="1" marL="914400" rtl="0" algn="l">
              <a:spcBef>
                <a:spcPts val="0"/>
              </a:spcBef>
              <a:spcAft>
                <a:spcPts val="0"/>
              </a:spcAft>
              <a:buSzPts val="1100"/>
              <a:buChar char="○"/>
            </a:pPr>
            <a:r>
              <a:rPr lang="en"/>
              <a:t>What we’ve completed since MDR:</a:t>
            </a:r>
            <a:endParaRPr/>
          </a:p>
          <a:p>
            <a:pPr indent="-298450" lvl="2" marL="1371600" rtl="0" algn="l">
              <a:spcBef>
                <a:spcPts val="0"/>
              </a:spcBef>
              <a:spcAft>
                <a:spcPts val="0"/>
              </a:spcAft>
              <a:buSzPts val="1100"/>
              <a:buChar char="■"/>
            </a:pPr>
            <a:r>
              <a:rPr lang="en"/>
              <a:t>Hardware - we have PCBA</a:t>
            </a:r>
            <a:endParaRPr/>
          </a:p>
          <a:p>
            <a:pPr indent="-298450" lvl="3" marL="1828800" rtl="0" algn="l">
              <a:spcBef>
                <a:spcPts val="0"/>
              </a:spcBef>
              <a:spcAft>
                <a:spcPts val="0"/>
              </a:spcAft>
              <a:buSzPts val="1100"/>
              <a:buChar char="●"/>
            </a:pPr>
            <a:r>
              <a:rPr lang="en"/>
              <a:t>Battery</a:t>
            </a:r>
            <a:endParaRPr/>
          </a:p>
          <a:p>
            <a:pPr indent="-298450" lvl="3" marL="1828800" rtl="0" algn="l">
              <a:spcBef>
                <a:spcPts val="0"/>
              </a:spcBef>
              <a:spcAft>
                <a:spcPts val="0"/>
              </a:spcAft>
              <a:buSzPts val="1100"/>
              <a:buChar char="●"/>
            </a:pPr>
            <a:r>
              <a:rPr lang="en"/>
              <a:t>Leap motion on desktop-side</a:t>
            </a:r>
            <a:endParaRPr/>
          </a:p>
          <a:p>
            <a:pPr indent="-298450" lvl="2" marL="1371600" rtl="0" algn="l">
              <a:spcBef>
                <a:spcPts val="0"/>
              </a:spcBef>
              <a:spcAft>
                <a:spcPts val="0"/>
              </a:spcAft>
              <a:buSzPts val="1100"/>
              <a:buChar char="■"/>
            </a:pPr>
            <a:r>
              <a:rPr lang="en"/>
              <a:t>Software - Virtual world interactions</a:t>
            </a:r>
            <a:endParaRPr/>
          </a:p>
          <a:p>
            <a:pPr indent="-298450" lvl="3" marL="1828800" rtl="0" algn="l">
              <a:spcBef>
                <a:spcPts val="0"/>
              </a:spcBef>
              <a:spcAft>
                <a:spcPts val="0"/>
              </a:spcAft>
              <a:buSzPts val="1100"/>
              <a:buChar char="●"/>
            </a:pPr>
            <a:r>
              <a:rPr lang="en"/>
              <a:t>Unity environment</a:t>
            </a:r>
            <a:endParaRPr/>
          </a:p>
          <a:p>
            <a:pPr indent="-298450" lvl="3" marL="1828800" rtl="0" algn="l">
              <a:spcBef>
                <a:spcPts val="0"/>
              </a:spcBef>
              <a:spcAft>
                <a:spcPts val="0"/>
              </a:spcAft>
              <a:buSzPts val="1100"/>
              <a:buChar char="●"/>
            </a:pPr>
            <a:r>
              <a:rPr lang="en"/>
              <a:t>Detection and handling of collisions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cb8880282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cb8880282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Cameron</a:t>
            </a:r>
            <a:endParaRPr/>
          </a:p>
          <a:p>
            <a:pPr indent="-298450" lvl="0" marL="457200" rtl="0" algn="l">
              <a:spcBef>
                <a:spcPts val="0"/>
              </a:spcBef>
              <a:spcAft>
                <a:spcPts val="0"/>
              </a:spcAft>
              <a:buSzPts val="1100"/>
              <a:buChar char="●"/>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cb8880282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cb8880282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Cameron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cad9d5cef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cad9d5cef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Cameron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cb8880282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cb8880282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Demo notes/plan</a:t>
            </a:r>
            <a:endParaRPr/>
          </a:p>
          <a:p>
            <a:pPr indent="-298450" lvl="1" marL="914400" rtl="0" algn="l">
              <a:spcBef>
                <a:spcPts val="0"/>
              </a:spcBef>
              <a:spcAft>
                <a:spcPts val="0"/>
              </a:spcAft>
              <a:buSzPts val="1100"/>
              <a:buChar char="○"/>
            </a:pPr>
            <a:r>
              <a:rPr lang="en"/>
              <a:t>Say </a:t>
            </a:r>
            <a:r>
              <a:rPr lang="en"/>
              <a:t>integrated system</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cb8880282f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cb8880282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Full schematic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Anthony</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7a043e28b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7a043e28b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Left - circuit for reset</a:t>
            </a:r>
            <a:endParaRPr/>
          </a:p>
          <a:p>
            <a:pPr indent="0" lvl="0" marL="0" rtl="0" algn="l">
              <a:spcBef>
                <a:spcPts val="0"/>
              </a:spcBef>
              <a:spcAft>
                <a:spcPts val="0"/>
              </a:spcAft>
              <a:buNone/>
            </a:pPr>
            <a:r>
              <a:rPr lang="en"/>
              <a:t>Right - circuit for power LED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Anthony</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7a043e28b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7a043e28b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Circuit for a motor and a solenoid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Anthony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c9f0d32b7e_2_75:notes"/>
          <p:cNvSpPr txBox="1"/>
          <p:nvPr>
            <p:ph idx="1" type="body"/>
          </p:nvPr>
        </p:nvSpPr>
        <p:spPr>
          <a:xfrm>
            <a:off x="985838"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Alex</a:t>
            </a:r>
            <a:endParaRPr/>
          </a:p>
        </p:txBody>
      </p:sp>
      <p:sp>
        <p:nvSpPr>
          <p:cNvPr id="127" name="Google Shape;127;gc9f0d32b7e_2_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7a043e28b6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7a043e28b6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Left - layout of both layers before ground pours</a:t>
            </a:r>
            <a:endParaRPr/>
          </a:p>
          <a:p>
            <a:pPr indent="0" lvl="0" marL="0" rtl="0" algn="l">
              <a:spcBef>
                <a:spcPts val="0"/>
              </a:spcBef>
              <a:spcAft>
                <a:spcPts val="0"/>
              </a:spcAft>
              <a:buNone/>
            </a:pPr>
            <a:r>
              <a:rPr lang="en"/>
              <a:t>Right - fully stacked layout with ground pours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Anthony</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cb8880282f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cb8880282f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Jonathan </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 sz="1600"/>
              <a:t>Here are our deliverables for FPR. First, we want to make sure our end product gives our desired haptic feedback.As you saw in the demo we gave today, we have the integrated system but we do not yet have it on the glove.</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 Once we have it on the glove, we will need to fine tune some </a:t>
            </a:r>
            <a:r>
              <a:rPr lang="en" sz="1600"/>
              <a:t>parameters</a:t>
            </a:r>
            <a:r>
              <a:rPr lang="en" sz="1600"/>
              <a:t> so that the solenoids not only activate, but activate with enough time for the </a:t>
            </a:r>
            <a:r>
              <a:rPr lang="en" sz="1600"/>
              <a:t>solenoids to stop the string. And therefore giving the feeling of grasping objects.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In addition to that, we plan to add more objects to the virtual scene. Right now we only have a simple cube. Adding more shapes and objects will make the demonstration more interesting and will give us an opportunity to show that our system can independently control each finger.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We will also transition from the Feather that we are currently using to our custom PCB. We have our pcb printed and tested. As of now, we don’t see any issues with the current PCB we have, however, if we run into any issues, we may have to redesign and order a new PCB.</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Once all of that is done, we will be done with all the technical parts of the project. The last things we will have to do is to stress test our system, resolve any outlying issues, and check offf our specifications. </a:t>
            </a:r>
            <a:endParaRPr sz="16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cad9d5cefa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cad9d5cefa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Jonathan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how we plan to verify our system requirements that we set. We already have a wireless system because we are using BLE.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 test the battery life, we plan on calculating the theoretical power consumption. One way we could do this is to see how much power each solenoid and ERM motor uses per activation. Then </a:t>
            </a:r>
            <a:r>
              <a:rPr lang="en"/>
              <a:t>calculate</a:t>
            </a:r>
            <a:r>
              <a:rPr lang="en"/>
              <a:t> how many activations our battery can handle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 verify the weight we will </a:t>
            </a:r>
            <a:r>
              <a:rPr lang="en"/>
              <a:t>weigh</a:t>
            </a:r>
            <a:r>
              <a:rPr lang="en"/>
              <a:t> our end system.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 verify the latency, use Ack messages. We will measure the detection time and ACK </a:t>
            </a:r>
            <a:r>
              <a:rPr lang="en"/>
              <a:t>received</a:t>
            </a:r>
            <a:r>
              <a:rPr lang="en"/>
              <a:t> time. </a:t>
            </a:r>
            <a:endParaRPr/>
          </a:p>
          <a:p>
            <a:pPr indent="0" lvl="0" marL="0" rtl="0" algn="l">
              <a:spcBef>
                <a:spcPts val="0"/>
              </a:spcBef>
              <a:spcAft>
                <a:spcPts val="0"/>
              </a:spcAft>
              <a:buNone/>
            </a:pPr>
            <a:r>
              <a:rPr lang="en"/>
              <a:t> This is not very scientific but we could also go by feeling. We were informed that 100ms is very generous. As long as we dont notice the delay, we will assume that the latency is less than 100ms. If it is longer than 100ms, it should be </a:t>
            </a:r>
            <a:r>
              <a:rPr lang="en"/>
              <a:t>notable</a:t>
            </a:r>
            <a:r>
              <a:rPr lang="en"/>
              <a:t> to the user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the last point, we will attach a 20N weight to one of the fingers. If the string does not break and our solenoid does not unlatch from the gear, our system is sturdy enough to handle heavy use. </a:t>
            </a:r>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cad9d5cefa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cad9d5cefa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Jonathan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are just some final steps that we will need to do. Basically we will need to make sure all of the wires are secured in place and nothing is loose. The strings are currently all over the place, we plan to route these strings along the hand and fingers. Once that is all done, we will stress test our system. We will be rough with our system, shaking our system, making sure there are no loose connections and everything is robust enough that nothing will break last minute.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cad9d5cefa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cad9d5cefa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Alex</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cad9d5cefa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cad9d5cefa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Alex</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cb8880282f_3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cb8880282f_3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Alex</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c9f0d32b7e_2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c9f0d32b7e_2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c9f0d32b7e_2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c9f0d32b7e_2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Highlight key a</a:t>
            </a:r>
            <a:r>
              <a:rPr lang="en"/>
              <a:t>spec</a:t>
            </a:r>
            <a:r>
              <a:rPr lang="en"/>
              <a:t>ts of problem statement</a:t>
            </a:r>
            <a:endParaRPr/>
          </a:p>
          <a:p>
            <a:pPr indent="0" lvl="0" marL="0" rtl="0" algn="l">
              <a:spcBef>
                <a:spcPts val="0"/>
              </a:spcBef>
              <a:spcAft>
                <a:spcPts val="0"/>
              </a:spcAft>
              <a:buNone/>
            </a:pPr>
            <a:r>
              <a:rPr lang="en"/>
              <a:t>Alex</a:t>
            </a:r>
            <a:endParaRPr/>
          </a:p>
          <a:p>
            <a:pPr indent="0" lvl="0" marL="0" rtl="0" algn="l">
              <a:spcBef>
                <a:spcPts val="0"/>
              </a:spcBef>
              <a:spcAft>
                <a:spcPts val="0"/>
              </a:spcAft>
              <a:buNone/>
            </a:pPr>
            <a:r>
              <a:rPr lang="en"/>
              <a:t>-lets review: our project focuses on vr</a:t>
            </a:r>
            <a:endParaRPr/>
          </a:p>
          <a:p>
            <a:pPr indent="0" lvl="0" marL="0" rtl="0" algn="l">
              <a:spcBef>
                <a:spcPts val="0"/>
              </a:spcBef>
              <a:spcAft>
                <a:spcPts val="0"/>
              </a:spcAft>
              <a:buNone/>
            </a:pPr>
            <a:r>
              <a:rPr lang="en"/>
              <a:t>-while already immersive, it lacks immersion for touch</a:t>
            </a:r>
            <a:endParaRPr/>
          </a:p>
          <a:p>
            <a:pPr indent="0" lvl="0" marL="0" rtl="0" algn="l">
              <a:spcBef>
                <a:spcPts val="0"/>
              </a:spcBef>
              <a:spcAft>
                <a:spcPts val="0"/>
              </a:spcAft>
              <a:buNone/>
            </a:pPr>
            <a:r>
              <a:rPr lang="en"/>
              <a:t>-we have controllers, but either limit or do not provide proper immersion</a:t>
            </a:r>
            <a:endParaRPr/>
          </a:p>
          <a:p>
            <a:pPr indent="0" lvl="0" marL="0" rtl="0" algn="l">
              <a:spcBef>
                <a:spcPts val="0"/>
              </a:spcBef>
              <a:spcAft>
                <a:spcPts val="0"/>
              </a:spcAft>
              <a:buNone/>
            </a:pPr>
            <a:r>
              <a:rPr lang="en"/>
              <a:t>-begs the q: how to improve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c9f0d32b7e_2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c9f0d32b7e_2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that most things on the market only provide vibration feedback</a:t>
            </a:r>
            <a:endParaRPr/>
          </a:p>
          <a:p>
            <a:pPr indent="0" lvl="0" marL="0" rtl="0" algn="l">
              <a:spcBef>
                <a:spcPts val="0"/>
              </a:spcBef>
              <a:spcAft>
                <a:spcPts val="0"/>
              </a:spcAft>
              <a:buNone/>
            </a:pPr>
            <a:r>
              <a:rPr lang="en"/>
              <a:t>Mostly research and “upcoming” products for feeling shape</a:t>
            </a:r>
            <a:endParaRPr/>
          </a:p>
          <a:p>
            <a:pPr indent="0" lvl="0" marL="0" rtl="0" algn="l">
              <a:spcBef>
                <a:spcPts val="0"/>
              </a:spcBef>
              <a:spcAft>
                <a:spcPts val="0"/>
              </a:spcAft>
              <a:buNone/>
            </a:pPr>
            <a:r>
              <a:rPr lang="en"/>
              <a:t>Very few </a:t>
            </a:r>
            <a:r>
              <a:rPr lang="en"/>
              <a:t>solutions</a:t>
            </a:r>
            <a:r>
              <a:rPr lang="en"/>
              <a:t> that do both</a:t>
            </a:r>
            <a:endParaRPr/>
          </a:p>
          <a:p>
            <a:pPr indent="0" lvl="0" marL="0" rtl="0" algn="l">
              <a:spcBef>
                <a:spcPts val="0"/>
              </a:spcBef>
              <a:spcAft>
                <a:spcPts val="0"/>
              </a:spcAft>
              <a:buNone/>
            </a:pPr>
            <a:r>
              <a:rPr lang="en"/>
              <a:t>Alex</a:t>
            </a:r>
            <a:endParaRPr/>
          </a:p>
          <a:p>
            <a:pPr indent="0" lvl="0" marL="0" rtl="0" algn="l">
              <a:spcBef>
                <a:spcPts val="0"/>
              </a:spcBef>
              <a:spcAft>
                <a:spcPts val="0"/>
              </a:spcAft>
              <a:buNone/>
            </a:pPr>
            <a:r>
              <a:rPr lang="en"/>
              <a:t>-answer: hf tech</a:t>
            </a:r>
            <a:endParaRPr/>
          </a:p>
          <a:p>
            <a:pPr indent="0" lvl="0" marL="0" rtl="0" algn="l">
              <a:spcBef>
                <a:spcPts val="0"/>
              </a:spcBef>
              <a:spcAft>
                <a:spcPts val="0"/>
              </a:spcAft>
              <a:buNone/>
            </a:pPr>
            <a:r>
              <a:rPr lang="en"/>
              <a:t>-different kinds</a:t>
            </a:r>
            <a:endParaRPr/>
          </a:p>
          <a:p>
            <a:pPr indent="0" lvl="0" marL="0" rtl="0" algn="l">
              <a:spcBef>
                <a:spcPts val="0"/>
              </a:spcBef>
              <a:spcAft>
                <a:spcPts val="0"/>
              </a:spcAft>
              <a:buNone/>
            </a:pP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Explain types of feedback when speaking about this slide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c9f0d32b7e_2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c9f0d32b7e_2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Jonathan</a:t>
            </a:r>
            <a:endParaRPr sz="1800"/>
          </a:p>
          <a:p>
            <a:pPr indent="0" lvl="0" marL="0" rtl="0" algn="l">
              <a:spcBef>
                <a:spcPts val="0"/>
              </a:spcBef>
              <a:spcAft>
                <a:spcPts val="0"/>
              </a:spcAft>
              <a:buNone/>
            </a:pPr>
            <a:r>
              <a:rPr lang="en" sz="1800"/>
              <a:t>Ill review quickly what our proposed solution is. We wanted to create an accessory in the form of a glove so you could feel the shape and vibration of an object. Our system is composed of two different haptic feedback systems. One uses strings coming out of a housing on the forearm and the other are ERM motors. Everything is </a:t>
            </a:r>
            <a:r>
              <a:rPr lang="en" sz="1800"/>
              <a:t>controlled</a:t>
            </a:r>
            <a:r>
              <a:rPr lang="en" sz="1800"/>
              <a:t> with a microcontroller which is in the </a:t>
            </a:r>
            <a:r>
              <a:rPr lang="en" sz="1800"/>
              <a:t>forearm</a:t>
            </a:r>
            <a:r>
              <a:rPr lang="en" sz="1800"/>
              <a:t> mount</a:t>
            </a:r>
            <a:endParaRPr sz="18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c9f0d32b7e_2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c9f0d32b7e_2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Jonathan</a:t>
            </a:r>
            <a:endParaRPr sz="1500"/>
          </a:p>
          <a:p>
            <a:pPr indent="0" lvl="0" marL="0" rtl="0" algn="l">
              <a:spcBef>
                <a:spcPts val="0"/>
              </a:spcBef>
              <a:spcAft>
                <a:spcPts val="0"/>
              </a:spcAft>
              <a:buNone/>
            </a:pPr>
            <a:r>
              <a:rPr lang="en" sz="1500"/>
              <a:t>Our braking system is in charge of </a:t>
            </a:r>
            <a:r>
              <a:rPr lang="en" sz="1500"/>
              <a:t>giving the feeling of shape. This subsystem consists of a forearm mount with strings coming out along the hand and finger. Inside that forearm mount, there are solenoids that extend into a gear stopping it. Which stops the string from extending and therefore your in</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The strings coming </a:t>
            </a:r>
            <a:r>
              <a:rPr lang="en" sz="1500"/>
              <a:t>out of the forearm housing are used to give the feeling of shape. When you grasp something, your fingers should not be able to go through the object. Solenoids in the forearm mount are used to lock the string at a certain length, restricting the finger from bending any further.</a:t>
            </a:r>
            <a:endParaRPr sz="15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c9f0d32b7e_2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c9f0d32b7e_2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Jonathan </a:t>
            </a:r>
            <a:endParaRPr sz="1700"/>
          </a:p>
          <a:p>
            <a:pPr indent="0" lvl="0" marL="0" rtl="0" algn="l">
              <a:spcBef>
                <a:spcPts val="0"/>
              </a:spcBef>
              <a:spcAft>
                <a:spcPts val="0"/>
              </a:spcAft>
              <a:buNone/>
            </a:pPr>
            <a:r>
              <a:rPr lang="en" sz="1700"/>
              <a:t>We have 6 ERM </a:t>
            </a:r>
            <a:r>
              <a:rPr lang="en" sz="1700"/>
              <a:t>motors. One on the tip of each finger and one on the palm. These ERM motors are controlled by PWM so we can change the intensity of their vibrations. These will provide vibrations simulating the feeling of impact. </a:t>
            </a:r>
            <a:endParaRPr sz="17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c9f0d32b7e_2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c9f0d32b7e_2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Jonathan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Here are our system requirements. We want our system to be wireless. This means that we will need a battery. We decided that 1 hour of battery life would be </a:t>
            </a:r>
            <a:r>
              <a:rPr lang="en" sz="1500"/>
              <a:t>adequate. We want our glove to weigh no more than 2 lbs so it is unobtrusive while using it. The latency of the system must be within 100ms of seeing the interaction. Lastly, we want a robust system that will not break if a lot of force is applied to the strings. We decided that withstanding 20N of force would be enough. </a:t>
            </a:r>
            <a:endParaRPr sz="1500"/>
          </a:p>
          <a:p>
            <a:pPr indent="0" lvl="0" marL="0" rtl="0" algn="l">
              <a:spcBef>
                <a:spcPts val="0"/>
              </a:spcBef>
              <a:spcAft>
                <a:spcPts val="0"/>
              </a:spcAft>
              <a:buNone/>
            </a:pPr>
            <a:r>
              <a:t/>
            </a:r>
            <a:endParaRPr sz="15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cbbeb557b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cbbeb557b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Alex</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1.jpg"/><Relationship Id="rId4" Type="http://schemas.openxmlformats.org/officeDocument/2006/relationships/image" Target="../media/image13.jpg"/><Relationship Id="rId5"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62" name="Shape 62"/>
        <p:cNvGrpSpPr/>
        <p:nvPr/>
      </p:nvGrpSpPr>
      <p:grpSpPr>
        <a:xfrm>
          <a:off x="0" y="0"/>
          <a:ext cx="0" cy="0"/>
          <a:chOff x="0" y="0"/>
          <a:chExt cx="0" cy="0"/>
        </a:xfrm>
      </p:grpSpPr>
      <p:pic>
        <p:nvPicPr>
          <p:cNvPr descr=" SEAL3.jpg                                                      00006BACMac OS X                       B94893B7:" id="63" name="Google Shape;63;p14"/>
          <p:cNvPicPr preferRelativeResize="0"/>
          <p:nvPr/>
        </p:nvPicPr>
        <p:blipFill rotWithShape="1">
          <a:blip r:embed="rId2">
            <a:alphaModFix/>
          </a:blip>
          <a:srcRect b="0" l="0" r="0" t="0"/>
          <a:stretch/>
        </p:blipFill>
        <p:spPr>
          <a:xfrm>
            <a:off x="-2133600" y="1974056"/>
            <a:ext cx="3200400" cy="3169444"/>
          </a:xfrm>
          <a:prstGeom prst="rect">
            <a:avLst/>
          </a:prstGeom>
          <a:noFill/>
          <a:ln>
            <a:noFill/>
          </a:ln>
        </p:spPr>
      </p:pic>
      <p:sp>
        <p:nvSpPr>
          <p:cNvPr id="64" name="Google Shape;64;p14"/>
          <p:cNvSpPr txBox="1"/>
          <p:nvPr>
            <p:ph idx="1" type="subTitle"/>
          </p:nvPr>
        </p:nvSpPr>
        <p:spPr>
          <a:xfrm>
            <a:off x="1790700" y="2343150"/>
            <a:ext cx="5562600" cy="1314450"/>
          </a:xfrm>
          <a:prstGeom prst="rect">
            <a:avLst/>
          </a:prstGeom>
          <a:noFill/>
          <a:ln>
            <a:noFill/>
          </a:ln>
        </p:spPr>
        <p:txBody>
          <a:bodyPr anchorCtr="0" anchor="t" bIns="44450" lIns="90475" spcFirstLastPara="1" rIns="90475" wrap="square" tIns="44450">
            <a:noAutofit/>
          </a:bodyPr>
          <a:lstStyle>
            <a:lvl1pPr lvl="0" algn="ctr">
              <a:spcBef>
                <a:spcPts val="560"/>
              </a:spcBef>
              <a:spcAft>
                <a:spcPts val="0"/>
              </a:spcAft>
              <a:buSzPts val="2800"/>
              <a:buFont typeface="Noto Sans Symbols"/>
              <a:buNone/>
              <a:defRPr sz="2800"/>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p:txBody>
      </p:sp>
      <p:sp>
        <p:nvSpPr>
          <p:cNvPr id="65" name="Google Shape;65;p14"/>
          <p:cNvSpPr txBox="1"/>
          <p:nvPr>
            <p:ph type="ctrTitle"/>
          </p:nvPr>
        </p:nvSpPr>
        <p:spPr>
          <a:xfrm>
            <a:off x="1143000" y="1085850"/>
            <a:ext cx="6858000" cy="857250"/>
          </a:xfrm>
          <a:prstGeom prst="rect">
            <a:avLst/>
          </a:prstGeom>
          <a:noFill/>
          <a:ln>
            <a:noFill/>
          </a:ln>
        </p:spPr>
        <p:txBody>
          <a:bodyPr anchorCtr="0" anchor="ctr" bIns="44450" lIns="90475" spcFirstLastPara="1" rIns="90475" wrap="square" tIns="44450">
            <a:noAutofit/>
          </a:bodyPr>
          <a:lstStyle>
            <a:lvl1pPr lvl="0" algn="ctr">
              <a:spcBef>
                <a:spcPts val="0"/>
              </a:spcBef>
              <a:spcAft>
                <a:spcPts val="0"/>
              </a:spcAft>
              <a:buSzPts val="1400"/>
              <a:buNone/>
              <a:defRPr sz="47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4"/>
          <p:cNvSpPr/>
          <p:nvPr/>
        </p:nvSpPr>
        <p:spPr>
          <a:xfrm>
            <a:off x="6156325" y="4457700"/>
            <a:ext cx="3013075" cy="3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mo"/>
              <a:ea typeface="Arimo"/>
              <a:cs typeface="Arimo"/>
              <a:sym typeface="Arimo"/>
            </a:endParaRPr>
          </a:p>
        </p:txBody>
      </p:sp>
      <p:cxnSp>
        <p:nvCxnSpPr>
          <p:cNvPr id="67" name="Google Shape;67;p14"/>
          <p:cNvCxnSpPr/>
          <p:nvPr/>
        </p:nvCxnSpPr>
        <p:spPr>
          <a:xfrm>
            <a:off x="0" y="914400"/>
            <a:ext cx="9144000" cy="0"/>
          </a:xfrm>
          <a:prstGeom prst="straightConnector1">
            <a:avLst/>
          </a:prstGeom>
          <a:noFill/>
          <a:ln cap="flat" cmpd="sng" w="12700">
            <a:solidFill>
              <a:schemeClr val="dk1"/>
            </a:solidFill>
            <a:prstDash val="solid"/>
            <a:round/>
            <a:headEnd len="med" w="med" type="none"/>
            <a:tailEnd len="med" w="med" type="none"/>
          </a:ln>
        </p:spPr>
      </p:cxnSp>
      <p:sp>
        <p:nvSpPr>
          <p:cNvPr id="68" name="Google Shape;68;p14"/>
          <p:cNvSpPr txBox="1"/>
          <p:nvPr/>
        </p:nvSpPr>
        <p:spPr>
          <a:xfrm>
            <a:off x="1676400" y="622697"/>
            <a:ext cx="1219200" cy="35480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mo"/>
              <a:ea typeface="Arimo"/>
              <a:cs typeface="Arimo"/>
              <a:sym typeface="Arimo"/>
            </a:endParaRPr>
          </a:p>
        </p:txBody>
      </p:sp>
      <p:pic>
        <p:nvPicPr>
          <p:cNvPr descr="Untitled-1.jpg                                                 00000893 keithpaul                      BC07756D:" id="69" name="Google Shape;69;p14"/>
          <p:cNvPicPr preferRelativeResize="0"/>
          <p:nvPr/>
        </p:nvPicPr>
        <p:blipFill rotWithShape="1">
          <a:blip r:embed="rId3">
            <a:alphaModFix/>
          </a:blip>
          <a:srcRect b="0" l="0" r="0" t="0"/>
          <a:stretch/>
        </p:blipFill>
        <p:spPr>
          <a:xfrm>
            <a:off x="0" y="0"/>
            <a:ext cx="9144000" cy="571500"/>
          </a:xfrm>
          <a:prstGeom prst="rect">
            <a:avLst/>
          </a:prstGeom>
          <a:noFill/>
          <a:ln>
            <a:noFill/>
          </a:ln>
        </p:spPr>
      </p:pic>
      <p:pic>
        <p:nvPicPr>
          <p:cNvPr descr="A [blk-201].jpg                                                00000893 keithpaul                      BC07756D:" id="70" name="Google Shape;70;p14"/>
          <p:cNvPicPr preferRelativeResize="0"/>
          <p:nvPr/>
        </p:nvPicPr>
        <p:blipFill rotWithShape="1">
          <a:blip r:embed="rId4">
            <a:alphaModFix/>
          </a:blip>
          <a:srcRect b="0" l="0" r="0" t="0"/>
          <a:stretch/>
        </p:blipFill>
        <p:spPr>
          <a:xfrm>
            <a:off x="227013" y="267891"/>
            <a:ext cx="2287190" cy="303609"/>
          </a:xfrm>
          <a:prstGeom prst="rect">
            <a:avLst/>
          </a:prstGeom>
          <a:noFill/>
          <a:ln>
            <a:noFill/>
          </a:ln>
        </p:spPr>
      </p:pic>
      <p:pic>
        <p:nvPicPr>
          <p:cNvPr id="71" name="Google Shape;71;p14"/>
          <p:cNvPicPr preferRelativeResize="0"/>
          <p:nvPr/>
        </p:nvPicPr>
        <p:blipFill rotWithShape="1">
          <a:blip r:embed="rId5">
            <a:alphaModFix/>
          </a:blip>
          <a:srcRect b="0" l="0" r="0" t="0"/>
          <a:stretch/>
        </p:blipFill>
        <p:spPr>
          <a:xfrm>
            <a:off x="0" y="4572000"/>
            <a:ext cx="9144000" cy="581025"/>
          </a:xfrm>
          <a:prstGeom prst="rect">
            <a:avLst/>
          </a:prstGeom>
          <a:noFill/>
          <a:ln>
            <a:noFill/>
          </a:ln>
        </p:spPr>
      </p:pic>
      <p:sp>
        <p:nvSpPr>
          <p:cNvPr id="72" name="Google Shape;72;p14"/>
          <p:cNvSpPr/>
          <p:nvPr/>
        </p:nvSpPr>
        <p:spPr>
          <a:xfrm>
            <a:off x="152400" y="4629150"/>
            <a:ext cx="3030538" cy="229791"/>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
                <a:solidFill>
                  <a:schemeClr val="dk1"/>
                </a:solidFill>
                <a:latin typeface="Verdana"/>
                <a:ea typeface="Verdana"/>
                <a:cs typeface="Verdana"/>
                <a:sym typeface="Verdana"/>
              </a:rPr>
              <a:t>Senior Design Project 2021</a:t>
            </a:r>
            <a:endParaRPr/>
          </a:p>
        </p:txBody>
      </p:sp>
      <p:cxnSp>
        <p:nvCxnSpPr>
          <p:cNvPr id="73" name="Google Shape;73;p14"/>
          <p:cNvCxnSpPr/>
          <p:nvPr/>
        </p:nvCxnSpPr>
        <p:spPr>
          <a:xfrm>
            <a:off x="0" y="4572000"/>
            <a:ext cx="9144000" cy="0"/>
          </a:xfrm>
          <a:prstGeom prst="straightConnector1">
            <a:avLst/>
          </a:prstGeom>
          <a:noFill/>
          <a:ln cap="flat" cmpd="sng" w="12700">
            <a:solidFill>
              <a:schemeClr val="dk1"/>
            </a:solidFill>
            <a:prstDash val="solid"/>
            <a:round/>
            <a:headEnd len="med" w="med" type="none"/>
            <a:tailEnd len="med" w="med" type="none"/>
          </a:ln>
        </p:spPr>
      </p:cxnSp>
      <p:sp>
        <p:nvSpPr>
          <p:cNvPr id="74" name="Google Shape;74;p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5" name="Shape 75"/>
        <p:cNvGrpSpPr/>
        <p:nvPr/>
      </p:nvGrpSpPr>
      <p:grpSpPr>
        <a:xfrm>
          <a:off x="0" y="0"/>
          <a:ext cx="0" cy="0"/>
          <a:chOff x="0" y="0"/>
          <a:chExt cx="0" cy="0"/>
        </a:xfrm>
      </p:grpSpPr>
      <p:sp>
        <p:nvSpPr>
          <p:cNvPr id="76" name="Google Shape;76;p15"/>
          <p:cNvSpPr txBox="1"/>
          <p:nvPr>
            <p:ph type="title"/>
          </p:nvPr>
        </p:nvSpPr>
        <p:spPr>
          <a:xfrm>
            <a:off x="304800" y="457200"/>
            <a:ext cx="8839200" cy="400050"/>
          </a:xfrm>
          <a:prstGeom prst="rect">
            <a:avLst/>
          </a:prstGeom>
          <a:noFill/>
          <a:ln>
            <a:noFill/>
          </a:ln>
        </p:spPr>
        <p:txBody>
          <a:bodyPr anchorCtr="0" anchor="ctr" bIns="44450" lIns="90475" spcFirstLastPara="1" rIns="90475" wrap="square" tIns="44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5"/>
          <p:cNvSpPr txBox="1"/>
          <p:nvPr>
            <p:ph idx="1" type="body"/>
          </p:nvPr>
        </p:nvSpPr>
        <p:spPr>
          <a:xfrm>
            <a:off x="381000" y="1028700"/>
            <a:ext cx="8153400" cy="3371850"/>
          </a:xfrm>
          <a:prstGeom prst="rect">
            <a:avLst/>
          </a:prstGeom>
          <a:noFill/>
          <a:ln>
            <a:noFill/>
          </a:ln>
        </p:spPr>
        <p:txBody>
          <a:bodyPr anchorCtr="0" anchor="t" bIns="44450" lIns="90475" spcFirstLastPara="1" rIns="90475" wrap="square" tIns="44450">
            <a:noAutofit/>
          </a:bodyPr>
          <a:lstStyle>
            <a:lvl1pPr indent="-330200" lvl="0" marL="457200" algn="l">
              <a:spcBef>
                <a:spcPts val="360"/>
              </a:spcBef>
              <a:spcAft>
                <a:spcPts val="0"/>
              </a:spcAft>
              <a:buSzPts val="1600"/>
              <a:buChar char="▪"/>
              <a:defRPr sz="2200"/>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8" name="Google Shape;78;p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9" name="Shape 79"/>
        <p:cNvGrpSpPr/>
        <p:nvPr/>
      </p:nvGrpSpPr>
      <p:grpSpPr>
        <a:xfrm>
          <a:off x="0" y="0"/>
          <a:ext cx="0" cy="0"/>
          <a:chOff x="0" y="0"/>
          <a:chExt cx="0" cy="0"/>
        </a:xfrm>
      </p:grpSpPr>
      <p:sp>
        <p:nvSpPr>
          <p:cNvPr id="80" name="Google Shape;80;p16"/>
          <p:cNvSpPr txBox="1"/>
          <p:nvPr>
            <p:ph type="title"/>
          </p:nvPr>
        </p:nvSpPr>
        <p:spPr>
          <a:xfrm>
            <a:off x="722313" y="3305175"/>
            <a:ext cx="7772400" cy="1021556"/>
          </a:xfrm>
          <a:prstGeom prst="rect">
            <a:avLst/>
          </a:prstGeom>
          <a:noFill/>
          <a:ln>
            <a:noFill/>
          </a:ln>
        </p:spPr>
        <p:txBody>
          <a:bodyPr anchorCtr="0" anchor="t" bIns="44450" lIns="90475" spcFirstLastPara="1" rIns="90475" wrap="square" tIns="4445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6"/>
          <p:cNvSpPr txBox="1"/>
          <p:nvPr>
            <p:ph idx="1" type="body"/>
          </p:nvPr>
        </p:nvSpPr>
        <p:spPr>
          <a:xfrm>
            <a:off x="722313" y="2180035"/>
            <a:ext cx="7772400" cy="1125140"/>
          </a:xfrm>
          <a:prstGeom prst="rect">
            <a:avLst/>
          </a:prstGeom>
          <a:noFill/>
          <a:ln>
            <a:noFill/>
          </a:ln>
        </p:spPr>
        <p:txBody>
          <a:bodyPr anchorCtr="0" anchor="b" bIns="44450" lIns="90475" spcFirstLastPara="1" rIns="90475" wrap="square" tIns="44450">
            <a:noAutofit/>
          </a:bodyPr>
          <a:lstStyle>
            <a:lvl1pPr indent="-228600" lvl="0" marL="457200" algn="l">
              <a:spcBef>
                <a:spcPts val="400"/>
              </a:spcBef>
              <a:spcAft>
                <a:spcPts val="0"/>
              </a:spcAft>
              <a:buSzPts val="2000"/>
              <a:buNone/>
              <a:defRPr sz="2000"/>
            </a:lvl1pPr>
            <a:lvl2pPr indent="-228600" lvl="1" marL="914400" algn="l">
              <a:spcBef>
                <a:spcPts val="360"/>
              </a:spcBef>
              <a:spcAft>
                <a:spcPts val="0"/>
              </a:spcAft>
              <a:buSzPts val="1800"/>
              <a:buNone/>
              <a:defRPr sz="1800"/>
            </a:lvl2pPr>
            <a:lvl3pPr indent="-228600" lvl="2" marL="1371600" algn="l">
              <a:spcBef>
                <a:spcPts val="320"/>
              </a:spcBef>
              <a:spcAft>
                <a:spcPts val="0"/>
              </a:spcAft>
              <a:buSzPts val="1600"/>
              <a:buNone/>
              <a:defRPr sz="1600"/>
            </a:lvl3pPr>
            <a:lvl4pPr indent="-228600" lvl="3" marL="1828800" algn="l">
              <a:spcBef>
                <a:spcPts val="280"/>
              </a:spcBef>
              <a:spcAft>
                <a:spcPts val="0"/>
              </a:spcAft>
              <a:buSzPts val="1400"/>
              <a:buNone/>
              <a:defRPr sz="1400"/>
            </a:lvl4pPr>
            <a:lvl5pPr indent="-228600" lvl="4" marL="2286000" algn="l">
              <a:spcBef>
                <a:spcPts val="280"/>
              </a:spcBef>
              <a:spcAft>
                <a:spcPts val="0"/>
              </a:spcAft>
              <a:buSzPts val="1400"/>
              <a:buNone/>
              <a:defRPr sz="1400"/>
            </a:lvl5pPr>
            <a:lvl6pPr indent="-228600" lvl="5" marL="2743200" algn="l">
              <a:spcBef>
                <a:spcPts val="280"/>
              </a:spcBef>
              <a:spcAft>
                <a:spcPts val="0"/>
              </a:spcAft>
              <a:buSzPts val="1400"/>
              <a:buNone/>
              <a:defRPr sz="1400"/>
            </a:lvl6pPr>
            <a:lvl7pPr indent="-228600" lvl="6" marL="3200400" algn="l">
              <a:spcBef>
                <a:spcPts val="280"/>
              </a:spcBef>
              <a:spcAft>
                <a:spcPts val="0"/>
              </a:spcAft>
              <a:buSzPts val="1400"/>
              <a:buNone/>
              <a:defRPr sz="1400"/>
            </a:lvl7pPr>
            <a:lvl8pPr indent="-228600" lvl="7" marL="3657600" algn="l">
              <a:spcBef>
                <a:spcPts val="280"/>
              </a:spcBef>
              <a:spcAft>
                <a:spcPts val="0"/>
              </a:spcAft>
              <a:buSzPts val="1400"/>
              <a:buNone/>
              <a:defRPr sz="1400"/>
            </a:lvl8pPr>
            <a:lvl9pPr indent="-228600" lvl="8" marL="4114800" algn="l">
              <a:spcBef>
                <a:spcPts val="280"/>
              </a:spcBef>
              <a:spcAft>
                <a:spcPts val="0"/>
              </a:spcAft>
              <a:buSzPts val="1400"/>
              <a:buNone/>
              <a:defRPr sz="1400"/>
            </a:lvl9pPr>
          </a:lstStyle>
          <a:p/>
        </p:txBody>
      </p:sp>
      <p:sp>
        <p:nvSpPr>
          <p:cNvPr id="82" name="Google Shape;82;p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3" name="Shape 83"/>
        <p:cNvGrpSpPr/>
        <p:nvPr/>
      </p:nvGrpSpPr>
      <p:grpSpPr>
        <a:xfrm>
          <a:off x="0" y="0"/>
          <a:ext cx="0" cy="0"/>
          <a:chOff x="0" y="0"/>
          <a:chExt cx="0" cy="0"/>
        </a:xfrm>
      </p:grpSpPr>
      <p:sp>
        <p:nvSpPr>
          <p:cNvPr id="84" name="Google Shape;84;p17"/>
          <p:cNvSpPr txBox="1"/>
          <p:nvPr>
            <p:ph type="title"/>
          </p:nvPr>
        </p:nvSpPr>
        <p:spPr>
          <a:xfrm>
            <a:off x="304800" y="457200"/>
            <a:ext cx="8839200" cy="400050"/>
          </a:xfrm>
          <a:prstGeom prst="rect">
            <a:avLst/>
          </a:prstGeom>
          <a:noFill/>
          <a:ln>
            <a:noFill/>
          </a:ln>
        </p:spPr>
        <p:txBody>
          <a:bodyPr anchorCtr="0" anchor="ctr" bIns="44450" lIns="90475" spcFirstLastPara="1" rIns="90475" wrap="square" tIns="44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7"/>
          <p:cNvSpPr txBox="1"/>
          <p:nvPr>
            <p:ph idx="1" type="body"/>
          </p:nvPr>
        </p:nvSpPr>
        <p:spPr>
          <a:xfrm>
            <a:off x="381000" y="1028700"/>
            <a:ext cx="4000500" cy="3371850"/>
          </a:xfrm>
          <a:prstGeom prst="rect">
            <a:avLst/>
          </a:prstGeom>
          <a:noFill/>
          <a:ln>
            <a:noFill/>
          </a:ln>
        </p:spPr>
        <p:txBody>
          <a:bodyPr anchorCtr="0" anchor="t" bIns="44450" lIns="90475" spcFirstLastPara="1" rIns="90475" wrap="square" tIns="4445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86" name="Google Shape;86;p17"/>
          <p:cNvSpPr txBox="1"/>
          <p:nvPr>
            <p:ph idx="2" type="body"/>
          </p:nvPr>
        </p:nvSpPr>
        <p:spPr>
          <a:xfrm>
            <a:off x="4533900" y="1028700"/>
            <a:ext cx="4000500" cy="3371850"/>
          </a:xfrm>
          <a:prstGeom prst="rect">
            <a:avLst/>
          </a:prstGeom>
          <a:noFill/>
          <a:ln>
            <a:noFill/>
          </a:ln>
        </p:spPr>
        <p:txBody>
          <a:bodyPr anchorCtr="0" anchor="t" bIns="44450" lIns="90475" spcFirstLastPara="1" rIns="90475" wrap="square" tIns="4445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87" name="Google Shape;87;p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8" name="Shape 88"/>
        <p:cNvGrpSpPr/>
        <p:nvPr/>
      </p:nvGrpSpPr>
      <p:grpSpPr>
        <a:xfrm>
          <a:off x="0" y="0"/>
          <a:ext cx="0" cy="0"/>
          <a:chOff x="0" y="0"/>
          <a:chExt cx="0" cy="0"/>
        </a:xfrm>
      </p:grpSpPr>
      <p:sp>
        <p:nvSpPr>
          <p:cNvPr id="89" name="Google Shape;89;p18"/>
          <p:cNvSpPr txBox="1"/>
          <p:nvPr>
            <p:ph type="title"/>
          </p:nvPr>
        </p:nvSpPr>
        <p:spPr>
          <a:xfrm>
            <a:off x="457200" y="205978"/>
            <a:ext cx="8229600" cy="857250"/>
          </a:xfrm>
          <a:prstGeom prst="rect">
            <a:avLst/>
          </a:prstGeom>
          <a:noFill/>
          <a:ln>
            <a:noFill/>
          </a:ln>
        </p:spPr>
        <p:txBody>
          <a:bodyPr anchorCtr="0" anchor="ctr" bIns="44450" lIns="90475" spcFirstLastPara="1" rIns="90475" wrap="square" tIns="44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8"/>
          <p:cNvSpPr txBox="1"/>
          <p:nvPr>
            <p:ph idx="1" type="body"/>
          </p:nvPr>
        </p:nvSpPr>
        <p:spPr>
          <a:xfrm>
            <a:off x="457200" y="1151335"/>
            <a:ext cx="4040188" cy="479822"/>
          </a:xfrm>
          <a:prstGeom prst="rect">
            <a:avLst/>
          </a:prstGeom>
          <a:noFill/>
          <a:ln>
            <a:noFill/>
          </a:ln>
        </p:spPr>
        <p:txBody>
          <a:bodyPr anchorCtr="0" anchor="b" bIns="44450" lIns="90475" spcFirstLastPara="1" rIns="90475" wrap="square" tIns="4445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91" name="Google Shape;91;p18"/>
          <p:cNvSpPr txBox="1"/>
          <p:nvPr>
            <p:ph idx="2" type="body"/>
          </p:nvPr>
        </p:nvSpPr>
        <p:spPr>
          <a:xfrm>
            <a:off x="457200" y="1631156"/>
            <a:ext cx="4040188" cy="2963466"/>
          </a:xfrm>
          <a:prstGeom prst="rect">
            <a:avLst/>
          </a:prstGeom>
          <a:noFill/>
          <a:ln>
            <a:noFill/>
          </a:ln>
        </p:spPr>
        <p:txBody>
          <a:bodyPr anchorCtr="0" anchor="t" bIns="44450" lIns="90475" spcFirstLastPara="1" rIns="90475" wrap="square" tIns="4445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92" name="Google Shape;92;p18"/>
          <p:cNvSpPr txBox="1"/>
          <p:nvPr>
            <p:ph idx="3" type="body"/>
          </p:nvPr>
        </p:nvSpPr>
        <p:spPr>
          <a:xfrm>
            <a:off x="4645025" y="1151335"/>
            <a:ext cx="4041775" cy="479822"/>
          </a:xfrm>
          <a:prstGeom prst="rect">
            <a:avLst/>
          </a:prstGeom>
          <a:noFill/>
          <a:ln>
            <a:noFill/>
          </a:ln>
        </p:spPr>
        <p:txBody>
          <a:bodyPr anchorCtr="0" anchor="b" bIns="44450" lIns="90475" spcFirstLastPara="1" rIns="90475" wrap="square" tIns="4445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93" name="Google Shape;93;p18"/>
          <p:cNvSpPr txBox="1"/>
          <p:nvPr>
            <p:ph idx="4" type="body"/>
          </p:nvPr>
        </p:nvSpPr>
        <p:spPr>
          <a:xfrm>
            <a:off x="4645025" y="1631156"/>
            <a:ext cx="4041775" cy="2963466"/>
          </a:xfrm>
          <a:prstGeom prst="rect">
            <a:avLst/>
          </a:prstGeom>
          <a:noFill/>
          <a:ln>
            <a:noFill/>
          </a:ln>
        </p:spPr>
        <p:txBody>
          <a:bodyPr anchorCtr="0" anchor="t" bIns="44450" lIns="90475" spcFirstLastPara="1" rIns="90475" wrap="square" tIns="4445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94" name="Google Shape;94;p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5" name="Shape 95"/>
        <p:cNvGrpSpPr/>
        <p:nvPr/>
      </p:nvGrpSpPr>
      <p:grpSpPr>
        <a:xfrm>
          <a:off x="0" y="0"/>
          <a:ext cx="0" cy="0"/>
          <a:chOff x="0" y="0"/>
          <a:chExt cx="0" cy="0"/>
        </a:xfrm>
      </p:grpSpPr>
      <p:sp>
        <p:nvSpPr>
          <p:cNvPr id="96" name="Google Shape;96;p19"/>
          <p:cNvSpPr txBox="1"/>
          <p:nvPr>
            <p:ph type="title"/>
          </p:nvPr>
        </p:nvSpPr>
        <p:spPr>
          <a:xfrm>
            <a:off x="304800" y="457200"/>
            <a:ext cx="8839200" cy="400050"/>
          </a:xfrm>
          <a:prstGeom prst="rect">
            <a:avLst/>
          </a:prstGeom>
          <a:noFill/>
          <a:ln>
            <a:noFill/>
          </a:ln>
        </p:spPr>
        <p:txBody>
          <a:bodyPr anchorCtr="0" anchor="ctr" bIns="44450" lIns="90475" spcFirstLastPara="1" rIns="90475" wrap="square" tIns="44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8" name="Shape 98"/>
        <p:cNvGrpSpPr/>
        <p:nvPr/>
      </p:nvGrpSpPr>
      <p:grpSpPr>
        <a:xfrm>
          <a:off x="0" y="0"/>
          <a:ext cx="0" cy="0"/>
          <a:chOff x="0" y="0"/>
          <a:chExt cx="0" cy="0"/>
        </a:xfrm>
      </p:grpSpPr>
      <p:sp>
        <p:nvSpPr>
          <p:cNvPr id="99" name="Google Shape;99;p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0" name="Shape 100"/>
        <p:cNvGrpSpPr/>
        <p:nvPr/>
      </p:nvGrpSpPr>
      <p:grpSpPr>
        <a:xfrm>
          <a:off x="0" y="0"/>
          <a:ext cx="0" cy="0"/>
          <a:chOff x="0" y="0"/>
          <a:chExt cx="0" cy="0"/>
        </a:xfrm>
      </p:grpSpPr>
      <p:sp>
        <p:nvSpPr>
          <p:cNvPr id="101" name="Google Shape;101;p21"/>
          <p:cNvSpPr txBox="1"/>
          <p:nvPr>
            <p:ph type="title"/>
          </p:nvPr>
        </p:nvSpPr>
        <p:spPr>
          <a:xfrm>
            <a:off x="457200" y="204788"/>
            <a:ext cx="3008313" cy="871537"/>
          </a:xfrm>
          <a:prstGeom prst="rect">
            <a:avLst/>
          </a:prstGeom>
          <a:noFill/>
          <a:ln>
            <a:noFill/>
          </a:ln>
        </p:spPr>
        <p:txBody>
          <a:bodyPr anchorCtr="0" anchor="b" bIns="44450" lIns="90475" spcFirstLastPara="1" rIns="90475" wrap="square" tIns="4445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1"/>
          <p:cNvSpPr txBox="1"/>
          <p:nvPr>
            <p:ph idx="1" type="body"/>
          </p:nvPr>
        </p:nvSpPr>
        <p:spPr>
          <a:xfrm>
            <a:off x="3575050" y="204788"/>
            <a:ext cx="5111750" cy="4389835"/>
          </a:xfrm>
          <a:prstGeom prst="rect">
            <a:avLst/>
          </a:prstGeom>
          <a:noFill/>
          <a:ln>
            <a:noFill/>
          </a:ln>
        </p:spPr>
        <p:txBody>
          <a:bodyPr anchorCtr="0" anchor="t" bIns="44450" lIns="90475" spcFirstLastPara="1" rIns="90475" wrap="square" tIns="44450">
            <a:noAutofit/>
          </a:bodyPr>
          <a:lstStyle>
            <a:lvl1pPr indent="-431800" lvl="0" marL="457200" algn="l">
              <a:spcBef>
                <a:spcPts val="640"/>
              </a:spcBef>
              <a:spcAft>
                <a:spcPts val="0"/>
              </a:spcAft>
              <a:buSzPts val="3200"/>
              <a:buChar char="▪"/>
              <a:defRPr sz="3200"/>
            </a:lvl1pPr>
            <a:lvl2pPr indent="-406400" lvl="1" marL="914400" algn="l">
              <a:spcBef>
                <a:spcPts val="560"/>
              </a:spcBef>
              <a:spcAft>
                <a:spcPts val="0"/>
              </a:spcAft>
              <a:buSzPts val="2800"/>
              <a:buChar char="•"/>
              <a:defRPr sz="2800"/>
            </a:lvl2pPr>
            <a:lvl3pPr indent="-381000" lvl="2" marL="1371600" algn="l">
              <a:spcBef>
                <a:spcPts val="480"/>
              </a:spcBef>
              <a:spcAft>
                <a:spcPts val="0"/>
              </a:spcAft>
              <a:buSzPts val="2400"/>
              <a:buChar char="•"/>
              <a:defRPr sz="2400"/>
            </a:lvl3pPr>
            <a:lvl4pPr indent="-355600" lvl="3" marL="1828800" algn="l">
              <a:spcBef>
                <a:spcPts val="400"/>
              </a:spcBef>
              <a:spcAft>
                <a:spcPts val="0"/>
              </a:spcAft>
              <a:buSzPts val="2000"/>
              <a:buChar char="•"/>
              <a:defRPr sz="2000"/>
            </a:lvl4pPr>
            <a:lvl5pPr indent="-355600" lvl="4" marL="2286000" algn="l">
              <a:spcBef>
                <a:spcPts val="400"/>
              </a:spcBef>
              <a:spcAft>
                <a:spcPts val="0"/>
              </a:spcAft>
              <a:buSzPts val="2000"/>
              <a:buChar char="•"/>
              <a:defRPr sz="2000"/>
            </a:lvl5pPr>
            <a:lvl6pPr indent="-355600" lvl="5" marL="2743200" algn="l">
              <a:spcBef>
                <a:spcPts val="400"/>
              </a:spcBef>
              <a:spcAft>
                <a:spcPts val="0"/>
              </a:spcAft>
              <a:buSzPts val="2000"/>
              <a:buChar char="•"/>
              <a:defRPr sz="2000"/>
            </a:lvl6pPr>
            <a:lvl7pPr indent="-355600" lvl="6" marL="3200400" algn="l">
              <a:spcBef>
                <a:spcPts val="400"/>
              </a:spcBef>
              <a:spcAft>
                <a:spcPts val="0"/>
              </a:spcAft>
              <a:buSzPts val="2000"/>
              <a:buChar char="•"/>
              <a:defRPr sz="2000"/>
            </a:lvl7pPr>
            <a:lvl8pPr indent="-355600" lvl="7" marL="3657600" algn="l">
              <a:spcBef>
                <a:spcPts val="400"/>
              </a:spcBef>
              <a:spcAft>
                <a:spcPts val="0"/>
              </a:spcAft>
              <a:buSzPts val="2000"/>
              <a:buChar char="•"/>
              <a:defRPr sz="2000"/>
            </a:lvl8pPr>
            <a:lvl9pPr indent="-355600" lvl="8" marL="4114800" algn="l">
              <a:spcBef>
                <a:spcPts val="400"/>
              </a:spcBef>
              <a:spcAft>
                <a:spcPts val="0"/>
              </a:spcAft>
              <a:buSzPts val="2000"/>
              <a:buChar char="•"/>
              <a:defRPr sz="2000"/>
            </a:lvl9pPr>
          </a:lstStyle>
          <a:p/>
        </p:txBody>
      </p:sp>
      <p:sp>
        <p:nvSpPr>
          <p:cNvPr id="103" name="Google Shape;103;p21"/>
          <p:cNvSpPr txBox="1"/>
          <p:nvPr>
            <p:ph idx="2" type="body"/>
          </p:nvPr>
        </p:nvSpPr>
        <p:spPr>
          <a:xfrm>
            <a:off x="457200" y="1076325"/>
            <a:ext cx="3008313" cy="3518297"/>
          </a:xfrm>
          <a:prstGeom prst="rect">
            <a:avLst/>
          </a:prstGeom>
          <a:noFill/>
          <a:ln>
            <a:noFill/>
          </a:ln>
        </p:spPr>
        <p:txBody>
          <a:bodyPr anchorCtr="0" anchor="t" bIns="44450" lIns="90475" spcFirstLastPara="1" rIns="90475" wrap="square" tIns="4445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104" name="Google Shape;104;p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5" name="Shape 105"/>
        <p:cNvGrpSpPr/>
        <p:nvPr/>
      </p:nvGrpSpPr>
      <p:grpSpPr>
        <a:xfrm>
          <a:off x="0" y="0"/>
          <a:ext cx="0" cy="0"/>
          <a:chOff x="0" y="0"/>
          <a:chExt cx="0" cy="0"/>
        </a:xfrm>
      </p:grpSpPr>
      <p:sp>
        <p:nvSpPr>
          <p:cNvPr id="106" name="Google Shape;106;p22"/>
          <p:cNvSpPr txBox="1"/>
          <p:nvPr>
            <p:ph type="title"/>
          </p:nvPr>
        </p:nvSpPr>
        <p:spPr>
          <a:xfrm>
            <a:off x="1792288" y="3600450"/>
            <a:ext cx="5486400" cy="425053"/>
          </a:xfrm>
          <a:prstGeom prst="rect">
            <a:avLst/>
          </a:prstGeom>
          <a:noFill/>
          <a:ln>
            <a:noFill/>
          </a:ln>
        </p:spPr>
        <p:txBody>
          <a:bodyPr anchorCtr="0" anchor="b" bIns="44450" lIns="90475" spcFirstLastPara="1" rIns="90475" wrap="square" tIns="4445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22"/>
          <p:cNvSpPr/>
          <p:nvPr>
            <p:ph idx="2" type="pic"/>
          </p:nvPr>
        </p:nvSpPr>
        <p:spPr>
          <a:xfrm>
            <a:off x="1792288" y="459581"/>
            <a:ext cx="5486400" cy="3086100"/>
          </a:xfrm>
          <a:prstGeom prst="rect">
            <a:avLst/>
          </a:prstGeom>
          <a:noFill/>
          <a:ln>
            <a:noFill/>
          </a:ln>
        </p:spPr>
        <p:txBody>
          <a:bodyPr anchorCtr="0" anchor="t" bIns="44450" lIns="90475" spcFirstLastPara="1" rIns="90475" wrap="square" tIns="44450">
            <a:noAutofit/>
          </a:bodyPr>
          <a:lstStyle>
            <a:lvl1pPr lvl="0" marR="0" rtl="0" algn="l">
              <a:spcBef>
                <a:spcPts val="640"/>
              </a:spcBef>
              <a:spcAft>
                <a:spcPts val="0"/>
              </a:spcAft>
              <a:buClr>
                <a:srgbClr val="840C22"/>
              </a:buClr>
              <a:buSzPts val="3200"/>
              <a:buFont typeface="Noto Sans Symbols"/>
              <a:buNone/>
              <a:defRPr b="0" i="0" sz="3200" u="none" cap="none" strike="noStrike">
                <a:solidFill>
                  <a:schemeClr val="dk1"/>
                </a:solidFill>
                <a:latin typeface="Verdana"/>
                <a:ea typeface="Verdana"/>
                <a:cs typeface="Verdana"/>
                <a:sym typeface="Verdana"/>
              </a:defRPr>
            </a:lvl1pPr>
            <a:lvl2pPr lvl="1" marR="0" rtl="0" algn="l">
              <a:spcBef>
                <a:spcPts val="560"/>
              </a:spcBef>
              <a:spcAft>
                <a:spcPts val="0"/>
              </a:spcAft>
              <a:buClr>
                <a:srgbClr val="840C22"/>
              </a:buClr>
              <a:buSzPts val="2800"/>
              <a:buFont typeface="Times"/>
              <a:buNone/>
              <a:defRPr b="0" i="0" sz="2800" u="none" cap="none" strike="noStrike">
                <a:solidFill>
                  <a:schemeClr val="dk1"/>
                </a:solidFill>
                <a:latin typeface="Verdana"/>
                <a:ea typeface="Verdana"/>
                <a:cs typeface="Verdana"/>
                <a:sym typeface="Verdana"/>
              </a:defRPr>
            </a:lvl2pPr>
            <a:lvl3pPr lvl="2" marR="0" rtl="0" algn="l">
              <a:spcBef>
                <a:spcPts val="480"/>
              </a:spcBef>
              <a:spcAft>
                <a:spcPts val="0"/>
              </a:spcAft>
              <a:buClr>
                <a:srgbClr val="840C22"/>
              </a:buClr>
              <a:buSzPts val="2400"/>
              <a:buFont typeface="Times"/>
              <a:buNone/>
              <a:defRPr b="0" i="0" sz="2400" u="none" cap="none" strike="noStrike">
                <a:solidFill>
                  <a:schemeClr val="dk1"/>
                </a:solidFill>
                <a:latin typeface="Verdana"/>
                <a:ea typeface="Verdana"/>
                <a:cs typeface="Verdana"/>
                <a:sym typeface="Verdana"/>
              </a:defRPr>
            </a:lvl3pPr>
            <a:lvl4pPr lvl="3" marR="0" rtl="0" algn="l">
              <a:spcBef>
                <a:spcPts val="400"/>
              </a:spcBef>
              <a:spcAft>
                <a:spcPts val="0"/>
              </a:spcAft>
              <a:buClr>
                <a:srgbClr val="840C22"/>
              </a:buClr>
              <a:buSzPts val="2000"/>
              <a:buFont typeface="Times"/>
              <a:buNone/>
              <a:defRPr b="0" i="0" sz="2000" u="none" cap="none" strike="noStrike">
                <a:solidFill>
                  <a:schemeClr val="dk1"/>
                </a:solidFill>
                <a:latin typeface="Verdana"/>
                <a:ea typeface="Verdana"/>
                <a:cs typeface="Verdana"/>
                <a:sym typeface="Verdana"/>
              </a:defRPr>
            </a:lvl4pPr>
            <a:lvl5pPr lvl="4" marR="0" rtl="0" algn="l">
              <a:spcBef>
                <a:spcPts val="400"/>
              </a:spcBef>
              <a:spcAft>
                <a:spcPts val="0"/>
              </a:spcAft>
              <a:buClr>
                <a:srgbClr val="840C22"/>
              </a:buClr>
              <a:buSzPts val="2000"/>
              <a:buFont typeface="Times"/>
              <a:buNone/>
              <a:defRPr b="0" i="0" sz="2000" u="none" cap="none" strike="noStrike">
                <a:solidFill>
                  <a:schemeClr val="dk1"/>
                </a:solidFill>
                <a:latin typeface="Verdana"/>
                <a:ea typeface="Verdana"/>
                <a:cs typeface="Verdana"/>
                <a:sym typeface="Verdana"/>
              </a:defRPr>
            </a:lvl5pPr>
            <a:lvl6pPr lvl="5" marR="0" rtl="0" algn="l">
              <a:spcBef>
                <a:spcPts val="400"/>
              </a:spcBef>
              <a:spcAft>
                <a:spcPts val="0"/>
              </a:spcAft>
              <a:buClr>
                <a:srgbClr val="840C22"/>
              </a:buClr>
              <a:buSzPts val="2000"/>
              <a:buFont typeface="Times"/>
              <a:buNone/>
              <a:defRPr b="0" i="0" sz="2000" u="none" cap="none" strike="noStrike">
                <a:solidFill>
                  <a:schemeClr val="dk1"/>
                </a:solidFill>
                <a:latin typeface="Verdana"/>
                <a:ea typeface="Verdana"/>
                <a:cs typeface="Verdana"/>
                <a:sym typeface="Verdana"/>
              </a:defRPr>
            </a:lvl6pPr>
            <a:lvl7pPr lvl="6" marR="0" rtl="0" algn="l">
              <a:spcBef>
                <a:spcPts val="400"/>
              </a:spcBef>
              <a:spcAft>
                <a:spcPts val="0"/>
              </a:spcAft>
              <a:buClr>
                <a:srgbClr val="840C22"/>
              </a:buClr>
              <a:buSzPts val="2000"/>
              <a:buFont typeface="Times"/>
              <a:buNone/>
              <a:defRPr b="0" i="0" sz="2000" u="none" cap="none" strike="noStrike">
                <a:solidFill>
                  <a:schemeClr val="dk1"/>
                </a:solidFill>
                <a:latin typeface="Verdana"/>
                <a:ea typeface="Verdana"/>
                <a:cs typeface="Verdana"/>
                <a:sym typeface="Verdana"/>
              </a:defRPr>
            </a:lvl7pPr>
            <a:lvl8pPr lvl="7" marR="0" rtl="0" algn="l">
              <a:spcBef>
                <a:spcPts val="400"/>
              </a:spcBef>
              <a:spcAft>
                <a:spcPts val="0"/>
              </a:spcAft>
              <a:buClr>
                <a:srgbClr val="840C22"/>
              </a:buClr>
              <a:buSzPts val="2000"/>
              <a:buFont typeface="Times"/>
              <a:buNone/>
              <a:defRPr b="0" i="0" sz="2000" u="none" cap="none" strike="noStrike">
                <a:solidFill>
                  <a:schemeClr val="dk1"/>
                </a:solidFill>
                <a:latin typeface="Verdana"/>
                <a:ea typeface="Verdana"/>
                <a:cs typeface="Verdana"/>
                <a:sym typeface="Verdana"/>
              </a:defRPr>
            </a:lvl8pPr>
            <a:lvl9pPr lvl="8" marR="0" rtl="0" algn="l">
              <a:spcBef>
                <a:spcPts val="400"/>
              </a:spcBef>
              <a:spcAft>
                <a:spcPts val="0"/>
              </a:spcAft>
              <a:buClr>
                <a:srgbClr val="840C22"/>
              </a:buClr>
              <a:buSzPts val="2000"/>
              <a:buFont typeface="Times"/>
              <a:buNone/>
              <a:defRPr b="0" i="0" sz="2000" u="none" cap="none" strike="noStrike">
                <a:solidFill>
                  <a:schemeClr val="dk1"/>
                </a:solidFill>
                <a:latin typeface="Verdana"/>
                <a:ea typeface="Verdana"/>
                <a:cs typeface="Verdana"/>
                <a:sym typeface="Verdana"/>
              </a:defRPr>
            </a:lvl9pPr>
          </a:lstStyle>
          <a:p/>
        </p:txBody>
      </p:sp>
      <p:sp>
        <p:nvSpPr>
          <p:cNvPr id="108" name="Google Shape;108;p22"/>
          <p:cNvSpPr txBox="1"/>
          <p:nvPr>
            <p:ph idx="1" type="body"/>
          </p:nvPr>
        </p:nvSpPr>
        <p:spPr>
          <a:xfrm>
            <a:off x="1792288" y="4025503"/>
            <a:ext cx="5486400" cy="603646"/>
          </a:xfrm>
          <a:prstGeom prst="rect">
            <a:avLst/>
          </a:prstGeom>
          <a:noFill/>
          <a:ln>
            <a:noFill/>
          </a:ln>
        </p:spPr>
        <p:txBody>
          <a:bodyPr anchorCtr="0" anchor="t" bIns="44450" lIns="90475" spcFirstLastPara="1" rIns="90475" wrap="square" tIns="4445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109" name="Google Shape;109;p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0" name="Shape 110"/>
        <p:cNvGrpSpPr/>
        <p:nvPr/>
      </p:nvGrpSpPr>
      <p:grpSpPr>
        <a:xfrm>
          <a:off x="0" y="0"/>
          <a:ext cx="0" cy="0"/>
          <a:chOff x="0" y="0"/>
          <a:chExt cx="0" cy="0"/>
        </a:xfrm>
      </p:grpSpPr>
      <p:sp>
        <p:nvSpPr>
          <p:cNvPr id="111" name="Google Shape;111;p23"/>
          <p:cNvSpPr txBox="1"/>
          <p:nvPr>
            <p:ph type="title"/>
          </p:nvPr>
        </p:nvSpPr>
        <p:spPr>
          <a:xfrm>
            <a:off x="304800" y="457200"/>
            <a:ext cx="8839200" cy="400050"/>
          </a:xfrm>
          <a:prstGeom prst="rect">
            <a:avLst/>
          </a:prstGeom>
          <a:noFill/>
          <a:ln>
            <a:noFill/>
          </a:ln>
        </p:spPr>
        <p:txBody>
          <a:bodyPr anchorCtr="0" anchor="ctr" bIns="44450" lIns="90475" spcFirstLastPara="1" rIns="90475" wrap="square" tIns="44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23"/>
          <p:cNvSpPr txBox="1"/>
          <p:nvPr>
            <p:ph idx="1" type="body"/>
          </p:nvPr>
        </p:nvSpPr>
        <p:spPr>
          <a:xfrm rot="5400000">
            <a:off x="2771775" y="-1362075"/>
            <a:ext cx="3371850" cy="8153400"/>
          </a:xfrm>
          <a:prstGeom prst="rect">
            <a:avLst/>
          </a:prstGeom>
          <a:noFill/>
          <a:ln>
            <a:noFill/>
          </a:ln>
        </p:spPr>
        <p:txBody>
          <a:bodyPr anchorCtr="0" anchor="t" bIns="44450" lIns="90475" spcFirstLastPara="1" rIns="90475" wrap="square" tIns="4445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13" name="Google Shape;113;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4" name="Shape 114"/>
        <p:cNvGrpSpPr/>
        <p:nvPr/>
      </p:nvGrpSpPr>
      <p:grpSpPr>
        <a:xfrm>
          <a:off x="0" y="0"/>
          <a:ext cx="0" cy="0"/>
          <a:chOff x="0" y="0"/>
          <a:chExt cx="0" cy="0"/>
        </a:xfrm>
      </p:grpSpPr>
      <p:sp>
        <p:nvSpPr>
          <p:cNvPr id="115" name="Google Shape;115;p24"/>
          <p:cNvSpPr txBox="1"/>
          <p:nvPr>
            <p:ph type="title"/>
          </p:nvPr>
        </p:nvSpPr>
        <p:spPr>
          <a:xfrm rot="5400000">
            <a:off x="6067425" y="1323975"/>
            <a:ext cx="3943350" cy="2209800"/>
          </a:xfrm>
          <a:prstGeom prst="rect">
            <a:avLst/>
          </a:prstGeom>
          <a:noFill/>
          <a:ln>
            <a:noFill/>
          </a:ln>
        </p:spPr>
        <p:txBody>
          <a:bodyPr anchorCtr="0" anchor="ctr" bIns="44450" lIns="90475" spcFirstLastPara="1" rIns="90475" wrap="square" tIns="44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24"/>
          <p:cNvSpPr txBox="1"/>
          <p:nvPr>
            <p:ph idx="1" type="body"/>
          </p:nvPr>
        </p:nvSpPr>
        <p:spPr>
          <a:xfrm rot="5400000">
            <a:off x="1571625" y="-809625"/>
            <a:ext cx="3943350" cy="6477000"/>
          </a:xfrm>
          <a:prstGeom prst="rect">
            <a:avLst/>
          </a:prstGeom>
          <a:noFill/>
          <a:ln>
            <a:noFill/>
          </a:ln>
        </p:spPr>
        <p:txBody>
          <a:bodyPr anchorCtr="0" anchor="t" bIns="44450" lIns="90475" spcFirstLastPara="1" rIns="90475" wrap="square" tIns="4445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17" name="Google Shape;117;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0" Type="http://schemas.openxmlformats.org/officeDocument/2006/relationships/slideLayout" Target="../slideLayouts/slideLayout18.xml"/><Relationship Id="rId13" Type="http://schemas.openxmlformats.org/officeDocument/2006/relationships/slideLayout" Target="../slideLayouts/slideLayout21.xml"/><Relationship Id="rId12" Type="http://schemas.openxmlformats.org/officeDocument/2006/relationships/slideLayout" Target="../slideLayouts/slideLayout20.xml"/><Relationship Id="rId1" Type="http://schemas.openxmlformats.org/officeDocument/2006/relationships/image" Target="../media/image1.jpg"/><Relationship Id="rId2" Type="http://schemas.openxmlformats.org/officeDocument/2006/relationships/image" Target="../media/image13.jpg"/><Relationship Id="rId3" Type="http://schemas.openxmlformats.org/officeDocument/2006/relationships/image" Target="../media/image11.png"/><Relationship Id="rId4" Type="http://schemas.openxmlformats.org/officeDocument/2006/relationships/slideLayout" Target="../slideLayouts/slideLayout12.xml"/><Relationship Id="rId9" Type="http://schemas.openxmlformats.org/officeDocument/2006/relationships/slideLayout" Target="../slideLayouts/slideLayout17.xml"/><Relationship Id="rId15" Type="http://schemas.openxmlformats.org/officeDocument/2006/relationships/theme" Target="../theme/theme1.xml"/><Relationship Id="rId14" Type="http://schemas.openxmlformats.org/officeDocument/2006/relationships/slideLayout" Target="../slideLayouts/slideLayout2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1" type="body"/>
          </p:nvPr>
        </p:nvSpPr>
        <p:spPr>
          <a:xfrm>
            <a:off x="381000" y="1028700"/>
            <a:ext cx="8153400" cy="3371850"/>
          </a:xfrm>
          <a:prstGeom prst="rect">
            <a:avLst/>
          </a:prstGeom>
          <a:noFill/>
          <a:ln>
            <a:noFill/>
          </a:ln>
        </p:spPr>
        <p:txBody>
          <a:bodyPr anchorCtr="0" anchor="t" bIns="44450" lIns="90475" spcFirstLastPara="1" rIns="90475" wrap="square" tIns="44450">
            <a:noAutofit/>
          </a:bodyPr>
          <a:lstStyle>
            <a:lvl1pPr indent="-381000" lvl="0" marL="457200" marR="0" rtl="0" algn="l">
              <a:spcBef>
                <a:spcPts val="480"/>
              </a:spcBef>
              <a:spcAft>
                <a:spcPts val="0"/>
              </a:spcAft>
              <a:buClr>
                <a:srgbClr val="840C22"/>
              </a:buClr>
              <a:buSzPts val="2400"/>
              <a:buFont typeface="Noto Sans Symbols"/>
              <a:buChar char="▪"/>
              <a:defRPr b="0" i="0" sz="2400" u="none" cap="none" strike="noStrike">
                <a:solidFill>
                  <a:schemeClr val="dk1"/>
                </a:solidFill>
                <a:latin typeface="Verdana"/>
                <a:ea typeface="Verdana"/>
                <a:cs typeface="Verdana"/>
                <a:sym typeface="Verdana"/>
              </a:defRPr>
            </a:lvl1pPr>
            <a:lvl2pPr indent="-355600" lvl="1" marL="914400" marR="0" rtl="0" algn="l">
              <a:spcBef>
                <a:spcPts val="400"/>
              </a:spcBef>
              <a:spcAft>
                <a:spcPts val="0"/>
              </a:spcAft>
              <a:buClr>
                <a:srgbClr val="840C22"/>
              </a:buClr>
              <a:buSzPts val="2000"/>
              <a:buFont typeface="Times"/>
              <a:buChar char="•"/>
              <a:defRPr b="0" i="0" sz="2000" u="none" cap="none" strike="noStrike">
                <a:solidFill>
                  <a:schemeClr val="dk1"/>
                </a:solidFill>
                <a:latin typeface="Verdana"/>
                <a:ea typeface="Verdana"/>
                <a:cs typeface="Verdana"/>
                <a:sym typeface="Verdana"/>
              </a:defRPr>
            </a:lvl2pPr>
            <a:lvl3pPr indent="-355600" lvl="2" marL="1371600" marR="0" rtl="0" algn="l">
              <a:spcBef>
                <a:spcPts val="400"/>
              </a:spcBef>
              <a:spcAft>
                <a:spcPts val="0"/>
              </a:spcAft>
              <a:buClr>
                <a:srgbClr val="840C22"/>
              </a:buClr>
              <a:buSzPts val="2000"/>
              <a:buFont typeface="Times"/>
              <a:buChar char="•"/>
              <a:defRPr b="0" i="0" sz="2000" u="none" cap="none" strike="noStrike">
                <a:solidFill>
                  <a:schemeClr val="dk1"/>
                </a:solidFill>
                <a:latin typeface="Verdana"/>
                <a:ea typeface="Verdana"/>
                <a:cs typeface="Verdana"/>
                <a:sym typeface="Verdana"/>
              </a:defRPr>
            </a:lvl3pPr>
            <a:lvl4pPr indent="-342900" lvl="3" marL="1828800" marR="0" rtl="0" algn="l">
              <a:spcBef>
                <a:spcPts val="360"/>
              </a:spcBef>
              <a:spcAft>
                <a:spcPts val="0"/>
              </a:spcAft>
              <a:buClr>
                <a:srgbClr val="840C22"/>
              </a:buClr>
              <a:buSzPts val="1800"/>
              <a:buFont typeface="Times"/>
              <a:buChar char="•"/>
              <a:defRPr b="0" i="0" sz="1800" u="none" cap="none" strike="noStrike">
                <a:solidFill>
                  <a:schemeClr val="dk1"/>
                </a:solidFill>
                <a:latin typeface="Verdana"/>
                <a:ea typeface="Verdana"/>
                <a:cs typeface="Verdana"/>
                <a:sym typeface="Verdana"/>
              </a:defRPr>
            </a:lvl4pPr>
            <a:lvl5pPr indent="-330200" lvl="4" marL="22860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5pPr>
            <a:lvl6pPr indent="-330200" lvl="5" marL="27432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6pPr>
            <a:lvl7pPr indent="-330200" lvl="6" marL="32004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7pPr>
            <a:lvl8pPr indent="-330200" lvl="7" marL="36576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8pPr>
            <a:lvl9pPr indent="-330200" lvl="8" marL="41148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9pPr>
          </a:lstStyle>
          <a:p/>
        </p:txBody>
      </p:sp>
      <p:sp>
        <p:nvSpPr>
          <p:cNvPr id="52" name="Google Shape;52;p13"/>
          <p:cNvSpPr txBox="1"/>
          <p:nvPr>
            <p:ph type="title"/>
          </p:nvPr>
        </p:nvSpPr>
        <p:spPr>
          <a:xfrm>
            <a:off x="304800" y="457200"/>
            <a:ext cx="8839200" cy="400050"/>
          </a:xfrm>
          <a:prstGeom prst="rect">
            <a:avLst/>
          </a:prstGeom>
          <a:noFill/>
          <a:ln>
            <a:noFill/>
          </a:ln>
        </p:spPr>
        <p:txBody>
          <a:bodyPr anchorCtr="0" anchor="ctr" bIns="44450" lIns="90475" spcFirstLastPara="1" rIns="90475" wrap="square" tIns="44450">
            <a:noAutofit/>
          </a:bodyPr>
          <a:lstStyle>
            <a:lvl1pPr lv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1pPr>
            <a:lvl2pPr lvl="1"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2pPr>
            <a:lvl3pPr lvl="2"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3pPr>
            <a:lvl4pPr lvl="3"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4pPr>
            <a:lvl5pPr lvl="4"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5pPr>
            <a:lvl6pPr lvl="5"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6pPr>
            <a:lvl7pPr lvl="6"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7pPr>
            <a:lvl8pPr lvl="7"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8pPr>
            <a:lvl9pPr lvl="8"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9pPr>
          </a:lstStyle>
          <a:p/>
        </p:txBody>
      </p:sp>
      <p:sp>
        <p:nvSpPr>
          <p:cNvPr id="53" name="Google Shape;53;p13"/>
          <p:cNvSpPr/>
          <p:nvPr/>
        </p:nvSpPr>
        <p:spPr>
          <a:xfrm>
            <a:off x="6156325" y="4457700"/>
            <a:ext cx="3013075" cy="3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mo"/>
              <a:ea typeface="Arimo"/>
              <a:cs typeface="Arimo"/>
              <a:sym typeface="Arimo"/>
            </a:endParaRPr>
          </a:p>
        </p:txBody>
      </p:sp>
      <p:cxnSp>
        <p:nvCxnSpPr>
          <p:cNvPr id="54" name="Google Shape;54;p13"/>
          <p:cNvCxnSpPr/>
          <p:nvPr/>
        </p:nvCxnSpPr>
        <p:spPr>
          <a:xfrm>
            <a:off x="0" y="914400"/>
            <a:ext cx="9144000" cy="0"/>
          </a:xfrm>
          <a:prstGeom prst="straightConnector1">
            <a:avLst/>
          </a:prstGeom>
          <a:noFill/>
          <a:ln cap="flat" cmpd="sng" w="12700">
            <a:solidFill>
              <a:schemeClr val="dk1"/>
            </a:solidFill>
            <a:prstDash val="solid"/>
            <a:round/>
            <a:headEnd len="med" w="med" type="none"/>
            <a:tailEnd len="med" w="med" type="none"/>
          </a:ln>
        </p:spPr>
      </p:cxnSp>
      <p:pic>
        <p:nvPicPr>
          <p:cNvPr descr="Untitled-1.jpg                                                 00000893 keithpaul                      BC07756D:" id="55" name="Google Shape;55;p13"/>
          <p:cNvPicPr preferRelativeResize="0"/>
          <p:nvPr/>
        </p:nvPicPr>
        <p:blipFill rotWithShape="1">
          <a:blip r:embed="rId1">
            <a:alphaModFix/>
          </a:blip>
          <a:srcRect b="0" l="0" r="0" t="0"/>
          <a:stretch/>
        </p:blipFill>
        <p:spPr>
          <a:xfrm>
            <a:off x="0" y="0"/>
            <a:ext cx="9144000" cy="342900"/>
          </a:xfrm>
          <a:prstGeom prst="rect">
            <a:avLst/>
          </a:prstGeom>
          <a:noFill/>
          <a:ln>
            <a:noFill/>
          </a:ln>
        </p:spPr>
      </p:pic>
      <p:pic>
        <p:nvPicPr>
          <p:cNvPr descr="A [blk-201].jpg                                                00000893 keithpaul                      BC07756D:" id="56" name="Google Shape;56;p13"/>
          <p:cNvPicPr preferRelativeResize="0"/>
          <p:nvPr/>
        </p:nvPicPr>
        <p:blipFill rotWithShape="1">
          <a:blip r:embed="rId2">
            <a:alphaModFix/>
          </a:blip>
          <a:srcRect b="0" l="0" r="0" t="0"/>
          <a:stretch/>
        </p:blipFill>
        <p:spPr>
          <a:xfrm>
            <a:off x="152400" y="85725"/>
            <a:ext cx="1944291" cy="257175"/>
          </a:xfrm>
          <a:prstGeom prst="rect">
            <a:avLst/>
          </a:prstGeom>
          <a:noFill/>
          <a:ln>
            <a:noFill/>
          </a:ln>
        </p:spPr>
      </p:pic>
      <p:pic>
        <p:nvPicPr>
          <p:cNvPr id="57" name="Google Shape;57;p13"/>
          <p:cNvPicPr preferRelativeResize="0"/>
          <p:nvPr/>
        </p:nvPicPr>
        <p:blipFill rotWithShape="1">
          <a:blip r:embed="rId3">
            <a:alphaModFix/>
          </a:blip>
          <a:srcRect b="0" l="0" r="0" t="0"/>
          <a:stretch/>
        </p:blipFill>
        <p:spPr>
          <a:xfrm>
            <a:off x="0" y="4514850"/>
            <a:ext cx="9144000" cy="581025"/>
          </a:xfrm>
          <a:prstGeom prst="rect">
            <a:avLst/>
          </a:prstGeom>
          <a:noFill/>
          <a:ln>
            <a:noFill/>
          </a:ln>
        </p:spPr>
      </p:pic>
      <p:sp>
        <p:nvSpPr>
          <p:cNvPr id="58" name="Google Shape;58;p13"/>
          <p:cNvSpPr txBox="1"/>
          <p:nvPr/>
        </p:nvSpPr>
        <p:spPr>
          <a:xfrm>
            <a:off x="6516800" y="4629150"/>
            <a:ext cx="2474700" cy="232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a:solidFill>
                  <a:schemeClr val="dk1"/>
                </a:solidFill>
                <a:latin typeface="Verdana"/>
                <a:ea typeface="Verdana"/>
                <a:cs typeface="Verdana"/>
                <a:sym typeface="Verdana"/>
              </a:rPr>
              <a:t>Advisor: Professor Anwar</a:t>
            </a:r>
            <a:endParaRPr b="1" sz="2400">
              <a:solidFill>
                <a:srgbClr val="336699"/>
              </a:solidFill>
              <a:latin typeface="Verdana"/>
              <a:ea typeface="Verdana"/>
              <a:cs typeface="Verdana"/>
              <a:sym typeface="Verdana"/>
            </a:endParaRPr>
          </a:p>
        </p:txBody>
      </p:sp>
      <p:sp>
        <p:nvSpPr>
          <p:cNvPr id="59" name="Google Shape;59;p13"/>
          <p:cNvSpPr/>
          <p:nvPr/>
        </p:nvSpPr>
        <p:spPr>
          <a:xfrm>
            <a:off x="152400" y="4629150"/>
            <a:ext cx="3084513" cy="229791"/>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
                <a:solidFill>
                  <a:schemeClr val="dk1"/>
                </a:solidFill>
                <a:latin typeface="Verdana"/>
                <a:ea typeface="Verdana"/>
                <a:cs typeface="Verdana"/>
                <a:sym typeface="Verdana"/>
              </a:rPr>
              <a:t>Senior Design Project 2021</a:t>
            </a:r>
            <a:endParaRPr sz="1400">
              <a:solidFill>
                <a:srgbClr val="0B3D91"/>
              </a:solidFill>
              <a:latin typeface="Arial"/>
              <a:ea typeface="Arial"/>
              <a:cs typeface="Arial"/>
              <a:sym typeface="Arial"/>
            </a:endParaRPr>
          </a:p>
        </p:txBody>
      </p:sp>
      <p:cxnSp>
        <p:nvCxnSpPr>
          <p:cNvPr id="60" name="Google Shape;60;p13"/>
          <p:cNvCxnSpPr/>
          <p:nvPr/>
        </p:nvCxnSpPr>
        <p:spPr>
          <a:xfrm>
            <a:off x="0" y="4572000"/>
            <a:ext cx="9144000" cy="0"/>
          </a:xfrm>
          <a:prstGeom prst="straightConnector1">
            <a:avLst/>
          </a:prstGeom>
          <a:noFill/>
          <a:ln cap="flat" cmpd="sng" w="12700">
            <a:solidFill>
              <a:schemeClr val="dk1"/>
            </a:solidFill>
            <a:prstDash val="solid"/>
            <a:round/>
            <a:headEnd len="med" w="med" type="none"/>
            <a:tailEnd len="med" w="med" type="none"/>
          </a:ln>
        </p:spPr>
      </p:cxnSp>
      <p:sp>
        <p:nvSpPr>
          <p:cNvPr id="61" name="Google Shape;61;p1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1"/>
                </a:solidFill>
                <a:latin typeface="Verdana"/>
                <a:ea typeface="Verdana"/>
                <a:cs typeface="Verdana"/>
                <a:sym typeface="Verdana"/>
              </a:defRPr>
            </a:lvl1pPr>
            <a:lvl2pPr lvl="1" algn="r">
              <a:buNone/>
              <a:defRPr sz="1300">
                <a:solidFill>
                  <a:schemeClr val="dk1"/>
                </a:solidFill>
                <a:latin typeface="Verdana"/>
                <a:ea typeface="Verdana"/>
                <a:cs typeface="Verdana"/>
                <a:sym typeface="Verdana"/>
              </a:defRPr>
            </a:lvl2pPr>
            <a:lvl3pPr lvl="2" algn="r">
              <a:buNone/>
              <a:defRPr sz="1300">
                <a:solidFill>
                  <a:schemeClr val="dk1"/>
                </a:solidFill>
                <a:latin typeface="Verdana"/>
                <a:ea typeface="Verdana"/>
                <a:cs typeface="Verdana"/>
                <a:sym typeface="Verdana"/>
              </a:defRPr>
            </a:lvl3pPr>
            <a:lvl4pPr lvl="3" algn="r">
              <a:buNone/>
              <a:defRPr sz="1300">
                <a:solidFill>
                  <a:schemeClr val="dk1"/>
                </a:solidFill>
                <a:latin typeface="Verdana"/>
                <a:ea typeface="Verdana"/>
                <a:cs typeface="Verdana"/>
                <a:sym typeface="Verdana"/>
              </a:defRPr>
            </a:lvl4pPr>
            <a:lvl5pPr lvl="4" algn="r">
              <a:buNone/>
              <a:defRPr sz="1300">
                <a:solidFill>
                  <a:schemeClr val="dk1"/>
                </a:solidFill>
                <a:latin typeface="Verdana"/>
                <a:ea typeface="Verdana"/>
                <a:cs typeface="Verdana"/>
                <a:sym typeface="Verdana"/>
              </a:defRPr>
            </a:lvl5pPr>
            <a:lvl6pPr lvl="5" algn="r">
              <a:buNone/>
              <a:defRPr sz="1300">
                <a:solidFill>
                  <a:schemeClr val="dk1"/>
                </a:solidFill>
                <a:latin typeface="Verdana"/>
                <a:ea typeface="Verdana"/>
                <a:cs typeface="Verdana"/>
                <a:sym typeface="Verdana"/>
              </a:defRPr>
            </a:lvl6pPr>
            <a:lvl7pPr lvl="6" algn="r">
              <a:buNone/>
              <a:defRPr sz="1300">
                <a:solidFill>
                  <a:schemeClr val="dk1"/>
                </a:solidFill>
                <a:latin typeface="Verdana"/>
                <a:ea typeface="Verdana"/>
                <a:cs typeface="Verdana"/>
                <a:sym typeface="Verdana"/>
              </a:defRPr>
            </a:lvl7pPr>
            <a:lvl8pPr lvl="7" algn="r">
              <a:buNone/>
              <a:defRPr sz="1300">
                <a:solidFill>
                  <a:schemeClr val="dk1"/>
                </a:solidFill>
                <a:latin typeface="Verdana"/>
                <a:ea typeface="Verdana"/>
                <a:cs typeface="Verdana"/>
                <a:sym typeface="Verdana"/>
              </a:defRPr>
            </a:lvl8pPr>
            <a:lvl9pPr lvl="8" algn="r">
              <a:buNone/>
              <a:defRPr sz="1300">
                <a:solidFill>
                  <a:schemeClr val="dk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hyperlink" Target="http://drive.google.com/file/d/19WOse41emB_amjfj1VrTRyM_eWwP9TSc/view" TargetMode="External"/><Relationship Id="rId4" Type="http://schemas.openxmlformats.org/officeDocument/2006/relationships/image" Target="../media/image4.png"/><Relationship Id="rId5" Type="http://schemas.openxmlformats.org/officeDocument/2006/relationships/hyperlink" Target="http://drive.google.com/file/d/1q47Kuctp5NQAwlumZ2ZTZzisYudGxAQr/view"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20.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15.png"/><Relationship Id="rId6"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2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27.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hyperlink" Target="http://drive.google.com/file/d/1A0PqRLSr633gYbekYZgNf3n348m_lCV5/view" TargetMode="External"/><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5"/>
          <p:cNvSpPr txBox="1"/>
          <p:nvPr>
            <p:ph idx="1" type="subTitle"/>
          </p:nvPr>
        </p:nvSpPr>
        <p:spPr>
          <a:xfrm>
            <a:off x="1790700" y="2343150"/>
            <a:ext cx="5562600" cy="1314600"/>
          </a:xfrm>
          <a:prstGeom prst="rect">
            <a:avLst/>
          </a:prstGeom>
          <a:noFill/>
          <a:ln>
            <a:noFill/>
          </a:ln>
        </p:spPr>
        <p:txBody>
          <a:bodyPr anchorCtr="0" anchor="t" bIns="44450" lIns="90475" spcFirstLastPara="1" rIns="90475" wrap="square" tIns="44450">
            <a:noAutofit/>
          </a:bodyPr>
          <a:lstStyle/>
          <a:p>
            <a:pPr indent="0" lvl="1" marL="0" rtl="0" algn="ctr">
              <a:spcBef>
                <a:spcPts val="0"/>
              </a:spcBef>
              <a:spcAft>
                <a:spcPts val="0"/>
              </a:spcAft>
              <a:buSzPts val="2000"/>
              <a:buFont typeface="Times"/>
              <a:buNone/>
            </a:pPr>
            <a:r>
              <a:rPr lang="en"/>
              <a:t>Comprehensive Design Review</a:t>
            </a:r>
            <a:endParaRPr/>
          </a:p>
          <a:p>
            <a:pPr indent="0" lvl="1" marL="0" rtl="0" algn="ctr">
              <a:spcBef>
                <a:spcPts val="0"/>
              </a:spcBef>
              <a:spcAft>
                <a:spcPts val="0"/>
              </a:spcAft>
              <a:buSzPts val="2000"/>
              <a:buFont typeface="Times"/>
              <a:buNone/>
            </a:pPr>
            <a:r>
              <a:t/>
            </a:r>
            <a:endParaRPr/>
          </a:p>
          <a:p>
            <a:pPr indent="0" lvl="1" marL="0" rtl="0" algn="ctr">
              <a:spcBef>
                <a:spcPts val="0"/>
              </a:spcBef>
              <a:spcAft>
                <a:spcPts val="0"/>
              </a:spcAft>
              <a:buSzPts val="2000"/>
              <a:buFont typeface="Times"/>
              <a:buNone/>
            </a:pPr>
            <a:r>
              <a:t/>
            </a:r>
            <a:endParaRPr/>
          </a:p>
          <a:p>
            <a:pPr indent="0" lvl="1" marL="0" rtl="0" algn="ctr">
              <a:spcBef>
                <a:spcPts val="0"/>
              </a:spcBef>
              <a:spcAft>
                <a:spcPts val="0"/>
              </a:spcAft>
              <a:buSzPts val="2000"/>
              <a:buFont typeface="Times"/>
              <a:buNone/>
            </a:pPr>
            <a:r>
              <a:rPr lang="en"/>
              <a:t>Team 19</a:t>
            </a:r>
            <a:endParaRPr/>
          </a:p>
        </p:txBody>
      </p:sp>
      <p:sp>
        <p:nvSpPr>
          <p:cNvPr id="123" name="Google Shape;123;p25"/>
          <p:cNvSpPr txBox="1"/>
          <p:nvPr>
            <p:ph type="ctrTitle"/>
          </p:nvPr>
        </p:nvSpPr>
        <p:spPr>
          <a:xfrm>
            <a:off x="1143000" y="1085850"/>
            <a:ext cx="6858000" cy="857400"/>
          </a:xfrm>
          <a:prstGeom prst="rect">
            <a:avLst/>
          </a:prstGeom>
          <a:noFill/>
          <a:ln>
            <a:noFill/>
          </a:ln>
        </p:spPr>
        <p:txBody>
          <a:bodyPr anchorCtr="0" anchor="ctr" bIns="44450" lIns="90475" spcFirstLastPara="1" rIns="90475" wrap="square" tIns="44450">
            <a:noAutofit/>
          </a:bodyPr>
          <a:lstStyle/>
          <a:p>
            <a:pPr indent="0" lvl="0" marL="0" rtl="0" algn="ctr">
              <a:spcBef>
                <a:spcPts val="0"/>
              </a:spcBef>
              <a:spcAft>
                <a:spcPts val="0"/>
              </a:spcAft>
              <a:buNone/>
            </a:pPr>
            <a:r>
              <a:rPr lang="en"/>
              <a:t>TrueTouch</a:t>
            </a:r>
            <a:endParaRPr/>
          </a:p>
        </p:txBody>
      </p:sp>
      <p:sp>
        <p:nvSpPr>
          <p:cNvPr id="124" name="Google Shape;124;p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4"/>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
              <a:t>Hardware Diagram</a:t>
            </a:r>
            <a:endParaRPr/>
          </a:p>
        </p:txBody>
      </p:sp>
      <p:sp>
        <p:nvSpPr>
          <p:cNvPr id="205" name="Google Shape;205;p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06" name="Google Shape;206;p34"/>
          <p:cNvPicPr preferRelativeResize="0"/>
          <p:nvPr/>
        </p:nvPicPr>
        <p:blipFill>
          <a:blip r:embed="rId3">
            <a:alphaModFix/>
          </a:blip>
          <a:stretch>
            <a:fillRect/>
          </a:stretch>
        </p:blipFill>
        <p:spPr>
          <a:xfrm>
            <a:off x="1507163" y="927950"/>
            <a:ext cx="6434475" cy="35947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5"/>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
              <a:t>Software Diagram</a:t>
            </a:r>
            <a:endParaRPr/>
          </a:p>
        </p:txBody>
      </p:sp>
      <p:sp>
        <p:nvSpPr>
          <p:cNvPr id="212" name="Google Shape;212;p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13" name="Google Shape;213;p35"/>
          <p:cNvPicPr preferRelativeResize="0"/>
          <p:nvPr/>
        </p:nvPicPr>
        <p:blipFill>
          <a:blip r:embed="rId3">
            <a:alphaModFix/>
          </a:blip>
          <a:stretch>
            <a:fillRect/>
          </a:stretch>
        </p:blipFill>
        <p:spPr>
          <a:xfrm>
            <a:off x="1600800" y="857100"/>
            <a:ext cx="6247200" cy="3762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6"/>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
              <a:t>CDR Deliverables</a:t>
            </a:r>
            <a:endParaRPr/>
          </a:p>
        </p:txBody>
      </p:sp>
      <p:sp>
        <p:nvSpPr>
          <p:cNvPr id="219" name="Google Shape;219;p36"/>
          <p:cNvSpPr txBox="1"/>
          <p:nvPr>
            <p:ph idx="1" type="body"/>
          </p:nvPr>
        </p:nvSpPr>
        <p:spPr>
          <a:xfrm>
            <a:off x="381000" y="1028700"/>
            <a:ext cx="8153400" cy="3372000"/>
          </a:xfrm>
          <a:prstGeom prst="rect">
            <a:avLst/>
          </a:prstGeom>
        </p:spPr>
        <p:txBody>
          <a:bodyPr anchorCtr="0" anchor="t" bIns="44450" lIns="90475" spcFirstLastPara="1" rIns="90475" wrap="square" tIns="44450">
            <a:noAutofit/>
          </a:bodyPr>
          <a:lstStyle/>
          <a:p>
            <a:pPr indent="0" lvl="0" marL="240748" rtl="0" algn="l">
              <a:spcBef>
                <a:spcPts val="142"/>
              </a:spcBef>
              <a:spcAft>
                <a:spcPts val="0"/>
              </a:spcAft>
              <a:buClr>
                <a:schemeClr val="dk1"/>
              </a:buClr>
              <a:buSzPts val="1100"/>
              <a:buFont typeface="Arial"/>
              <a:buNone/>
            </a:pPr>
            <a:r>
              <a:rPr lang="en" sz="1800"/>
              <a:t>● We already have working glove hardware prototype on breadboard </a:t>
            </a:r>
            <a:endParaRPr sz="1800"/>
          </a:p>
          <a:p>
            <a:pPr indent="0" lvl="0" marL="697948" rtl="0" algn="l">
              <a:spcBef>
                <a:spcPts val="142"/>
              </a:spcBef>
              <a:spcAft>
                <a:spcPts val="0"/>
              </a:spcAft>
              <a:buClr>
                <a:schemeClr val="dk1"/>
              </a:buClr>
              <a:buSzPts val="1100"/>
              <a:buFont typeface="Arial"/>
              <a:buNone/>
            </a:pPr>
            <a:r>
              <a:rPr lang="en" sz="1800"/>
              <a:t>○ Control solenoids and ERM with BLE through PC</a:t>
            </a:r>
            <a:r>
              <a:rPr lang="en" sz="1800"/>
              <a:t> running Python </a:t>
            </a:r>
            <a:endParaRPr sz="1800"/>
          </a:p>
          <a:p>
            <a:pPr indent="0" lvl="0" marL="697948" rtl="0" algn="l">
              <a:spcBef>
                <a:spcPts val="217"/>
              </a:spcBef>
              <a:spcAft>
                <a:spcPts val="0"/>
              </a:spcAft>
              <a:buClr>
                <a:schemeClr val="dk1"/>
              </a:buClr>
              <a:buSzPts val="1100"/>
              <a:buFont typeface="Arial"/>
              <a:buNone/>
            </a:pPr>
            <a:r>
              <a:rPr lang="en" sz="1800"/>
              <a:t>○ Prototype using our custom PCB + firmware </a:t>
            </a:r>
            <a:endParaRPr sz="1800"/>
          </a:p>
          <a:p>
            <a:pPr indent="0" lvl="0" marL="240748" rtl="0" algn="l">
              <a:spcBef>
                <a:spcPts val="142"/>
              </a:spcBef>
              <a:spcAft>
                <a:spcPts val="0"/>
              </a:spcAft>
              <a:buClr>
                <a:schemeClr val="dk1"/>
              </a:buClr>
              <a:buSzPts val="1100"/>
              <a:buFont typeface="Arial"/>
              <a:buNone/>
            </a:pPr>
            <a:r>
              <a:rPr lang="en" sz="1800"/>
              <a:t>● Prototype that can show VR capabilities </a:t>
            </a:r>
            <a:endParaRPr sz="1800"/>
          </a:p>
          <a:p>
            <a:pPr indent="0" lvl="0" marL="240748" rtl="0" algn="l">
              <a:spcBef>
                <a:spcPts val="217"/>
              </a:spcBef>
              <a:spcAft>
                <a:spcPts val="0"/>
              </a:spcAft>
              <a:buClr>
                <a:schemeClr val="dk1"/>
              </a:buClr>
              <a:buSzPts val="1100"/>
              <a:buFont typeface="Arial"/>
              <a:buNone/>
            </a:pPr>
            <a:r>
              <a:rPr lang="en" sz="1800"/>
              <a:t>● Custom PCB made and tested </a:t>
            </a:r>
            <a:endParaRPr sz="1800"/>
          </a:p>
          <a:p>
            <a:pPr indent="0" lvl="0" marL="240748" rtl="0" algn="l">
              <a:spcBef>
                <a:spcPts val="142"/>
              </a:spcBef>
              <a:spcAft>
                <a:spcPts val="0"/>
              </a:spcAft>
              <a:buClr>
                <a:schemeClr val="dk1"/>
              </a:buClr>
              <a:buSzPts val="1100"/>
              <a:buFont typeface="Arial"/>
              <a:buNone/>
            </a:pPr>
            <a:r>
              <a:rPr lang="en" sz="1800"/>
              <a:t>● Finalized 3D print </a:t>
            </a:r>
            <a:endParaRPr sz="1800"/>
          </a:p>
        </p:txBody>
      </p:sp>
      <p:sp>
        <p:nvSpPr>
          <p:cNvPr id="220" name="Google Shape;220;p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7"/>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
              <a:t>Current Prototype-Hardware</a:t>
            </a:r>
            <a:endParaRPr/>
          </a:p>
        </p:txBody>
      </p:sp>
      <p:sp>
        <p:nvSpPr>
          <p:cNvPr id="226" name="Google Shape;226;p37"/>
          <p:cNvSpPr txBox="1"/>
          <p:nvPr>
            <p:ph idx="1" type="body"/>
          </p:nvPr>
        </p:nvSpPr>
        <p:spPr>
          <a:xfrm>
            <a:off x="381000" y="1028700"/>
            <a:ext cx="8153400" cy="3372000"/>
          </a:xfrm>
          <a:prstGeom prst="rect">
            <a:avLst/>
          </a:prstGeom>
        </p:spPr>
        <p:txBody>
          <a:bodyPr anchorCtr="0" anchor="t" bIns="44450" lIns="90475" spcFirstLastPara="1" rIns="90475" wrap="square" tIns="44450">
            <a:noAutofit/>
          </a:bodyPr>
          <a:lstStyle/>
          <a:p>
            <a:pPr indent="-330200" lvl="0" marL="457200" rtl="0" algn="l">
              <a:spcBef>
                <a:spcPts val="360"/>
              </a:spcBef>
              <a:spcAft>
                <a:spcPts val="0"/>
              </a:spcAft>
              <a:buSzPts val="1600"/>
              <a:buChar char="▪"/>
            </a:pPr>
            <a:r>
              <a:rPr lang="en"/>
              <a:t>Hardware prototype is assembled with development board</a:t>
            </a:r>
            <a:endParaRPr/>
          </a:p>
          <a:p>
            <a:pPr indent="-330200" lvl="0" marL="457200" rtl="0" algn="l">
              <a:spcBef>
                <a:spcPts val="0"/>
              </a:spcBef>
              <a:spcAft>
                <a:spcPts val="0"/>
              </a:spcAft>
              <a:buSzPts val="1600"/>
              <a:buChar char="▪"/>
            </a:pPr>
            <a:r>
              <a:rPr lang="en"/>
              <a:t>HTC Vive replaced with Leap Motion Controller</a:t>
            </a:r>
            <a:endParaRPr/>
          </a:p>
          <a:p>
            <a:pPr indent="-330200" lvl="0" marL="457200" rtl="0" algn="l">
              <a:spcBef>
                <a:spcPts val="0"/>
              </a:spcBef>
              <a:spcAft>
                <a:spcPts val="0"/>
              </a:spcAft>
              <a:buSzPts val="1600"/>
              <a:buChar char="▪"/>
            </a:pPr>
            <a:r>
              <a:rPr lang="en"/>
              <a:t>Parts List-Nordic nRF52, SparkFun ERM motors, Adafruit: Mini Push-Pull Solenoid</a:t>
            </a:r>
            <a:endParaRPr/>
          </a:p>
        </p:txBody>
      </p:sp>
      <p:sp>
        <p:nvSpPr>
          <p:cNvPr id="227" name="Google Shape;227;p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8"/>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
              <a:t>Current Prototype- Unity</a:t>
            </a:r>
            <a:endParaRPr/>
          </a:p>
        </p:txBody>
      </p:sp>
      <p:sp>
        <p:nvSpPr>
          <p:cNvPr id="233" name="Google Shape;233;p38"/>
          <p:cNvSpPr txBox="1"/>
          <p:nvPr>
            <p:ph idx="1" type="body"/>
          </p:nvPr>
        </p:nvSpPr>
        <p:spPr>
          <a:xfrm>
            <a:off x="381000" y="1028700"/>
            <a:ext cx="8153400" cy="3372000"/>
          </a:xfrm>
          <a:prstGeom prst="rect">
            <a:avLst/>
          </a:prstGeom>
        </p:spPr>
        <p:txBody>
          <a:bodyPr anchorCtr="0" anchor="t" bIns="44450" lIns="90475" spcFirstLastPara="1" rIns="90475" wrap="square" tIns="44450">
            <a:noAutofit/>
          </a:bodyPr>
          <a:lstStyle/>
          <a:p>
            <a:pPr indent="-330200" lvl="0" marL="457200" rtl="0" algn="l">
              <a:spcBef>
                <a:spcPts val="360"/>
              </a:spcBef>
              <a:spcAft>
                <a:spcPts val="0"/>
              </a:spcAft>
              <a:buSzPts val="1600"/>
              <a:buChar char="▪"/>
            </a:pPr>
            <a:r>
              <a:rPr lang="en"/>
              <a:t>Set up simple Unity Environment</a:t>
            </a:r>
            <a:endParaRPr/>
          </a:p>
          <a:p>
            <a:pPr indent="-330200" lvl="0" marL="457200" rtl="0" algn="l">
              <a:spcBef>
                <a:spcPts val="0"/>
              </a:spcBef>
              <a:spcAft>
                <a:spcPts val="0"/>
              </a:spcAft>
              <a:buSzPts val="1600"/>
              <a:buChar char="▪"/>
            </a:pPr>
            <a:r>
              <a:rPr lang="en"/>
              <a:t>Connected MCU to Unity through BLE</a:t>
            </a:r>
            <a:endParaRPr/>
          </a:p>
          <a:p>
            <a:pPr indent="-330200" lvl="0" marL="457200" rtl="0" algn="l">
              <a:spcBef>
                <a:spcPts val="0"/>
              </a:spcBef>
              <a:spcAft>
                <a:spcPts val="0"/>
              </a:spcAft>
              <a:buSzPts val="1600"/>
              <a:buChar char="▪"/>
            </a:pPr>
            <a:r>
              <a:rPr lang="en"/>
              <a:t>Unity can detect collisions. When collisions occur send message to MCU</a:t>
            </a:r>
            <a:endParaRPr/>
          </a:p>
        </p:txBody>
      </p:sp>
      <p:sp>
        <p:nvSpPr>
          <p:cNvPr id="234" name="Google Shape;234;p3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9"/>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
              <a:t>Current Prototype- Arduino</a:t>
            </a:r>
            <a:endParaRPr/>
          </a:p>
        </p:txBody>
      </p:sp>
      <p:sp>
        <p:nvSpPr>
          <p:cNvPr id="240" name="Google Shape;240;p39"/>
          <p:cNvSpPr txBox="1"/>
          <p:nvPr>
            <p:ph idx="1" type="body"/>
          </p:nvPr>
        </p:nvSpPr>
        <p:spPr>
          <a:xfrm>
            <a:off x="381000" y="1028700"/>
            <a:ext cx="8153400" cy="3372000"/>
          </a:xfrm>
          <a:prstGeom prst="rect">
            <a:avLst/>
          </a:prstGeom>
        </p:spPr>
        <p:txBody>
          <a:bodyPr anchorCtr="0" anchor="t" bIns="44450" lIns="90475" spcFirstLastPara="1" rIns="90475" wrap="square" tIns="44450">
            <a:noAutofit/>
          </a:bodyPr>
          <a:lstStyle/>
          <a:p>
            <a:pPr indent="-330200" lvl="0" marL="457200" rtl="0" algn="l">
              <a:spcBef>
                <a:spcPts val="360"/>
              </a:spcBef>
              <a:spcAft>
                <a:spcPts val="0"/>
              </a:spcAft>
              <a:buSzPts val="1600"/>
              <a:buChar char="▪"/>
            </a:pPr>
            <a:r>
              <a:rPr lang="en"/>
              <a:t>Glove board sketch receives data from Adafruit BLE UART class</a:t>
            </a:r>
            <a:endParaRPr/>
          </a:p>
          <a:p>
            <a:pPr indent="-342900" lvl="1" marL="914400" rtl="0" algn="l">
              <a:spcBef>
                <a:spcPts val="0"/>
              </a:spcBef>
              <a:spcAft>
                <a:spcPts val="0"/>
              </a:spcAft>
              <a:buSzPts val="1800"/>
              <a:buChar char="•"/>
            </a:pPr>
            <a:r>
              <a:rPr lang="en"/>
              <a:t>Handles commands to actuate solenoids and PWM ERMs</a:t>
            </a:r>
            <a:endParaRPr/>
          </a:p>
        </p:txBody>
      </p:sp>
      <p:sp>
        <p:nvSpPr>
          <p:cNvPr id="241" name="Google Shape;241;p3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0"/>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
              <a:t>Demo</a:t>
            </a:r>
            <a:endParaRPr/>
          </a:p>
        </p:txBody>
      </p:sp>
      <p:sp>
        <p:nvSpPr>
          <p:cNvPr id="247" name="Google Shape;247;p40"/>
          <p:cNvSpPr txBox="1"/>
          <p:nvPr>
            <p:ph idx="1" type="body"/>
          </p:nvPr>
        </p:nvSpPr>
        <p:spPr>
          <a:xfrm>
            <a:off x="381000" y="1028700"/>
            <a:ext cx="8153400" cy="33720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248" name="Google Shape;248;p4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49" name="Google Shape;249;p40" title="IMG_3148.mp4">
            <a:hlinkClick r:id="rId3"/>
          </p:cNvPr>
          <p:cNvPicPr preferRelativeResize="0"/>
          <p:nvPr/>
        </p:nvPicPr>
        <p:blipFill>
          <a:blip r:embed="rId4">
            <a:alphaModFix/>
          </a:blip>
          <a:stretch>
            <a:fillRect/>
          </a:stretch>
        </p:blipFill>
        <p:spPr>
          <a:xfrm>
            <a:off x="762000" y="1541525"/>
            <a:ext cx="3579400" cy="2684550"/>
          </a:xfrm>
          <a:prstGeom prst="rect">
            <a:avLst/>
          </a:prstGeom>
          <a:noFill/>
          <a:ln>
            <a:noFill/>
          </a:ln>
          <a:effectLst>
            <a:outerShdw blurRad="57150" rotWithShape="0" algn="bl" dir="5400000" dist="19050">
              <a:srgbClr val="000000">
                <a:alpha val="50000"/>
              </a:srgbClr>
            </a:outerShdw>
          </a:effectLst>
        </p:spPr>
      </p:pic>
      <p:pic>
        <p:nvPicPr>
          <p:cNvPr id="250" name="Google Shape;250;p40" title="20210328_175847.mp4">
            <a:hlinkClick r:id="rId5"/>
          </p:cNvPr>
          <p:cNvPicPr preferRelativeResize="0"/>
          <p:nvPr/>
        </p:nvPicPr>
        <p:blipFill>
          <a:blip r:embed="rId4">
            <a:alphaModFix/>
          </a:blip>
          <a:stretch>
            <a:fillRect/>
          </a:stretch>
        </p:blipFill>
        <p:spPr>
          <a:xfrm>
            <a:off x="4802600" y="1541525"/>
            <a:ext cx="3579400" cy="2684550"/>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par>
                                <p:cTn fill="hold" nodeType="with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1"/>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
              <a:t>Custom PCB - Schematic</a:t>
            </a:r>
            <a:endParaRPr/>
          </a:p>
        </p:txBody>
      </p:sp>
      <p:sp>
        <p:nvSpPr>
          <p:cNvPr id="256" name="Google Shape;256;p41"/>
          <p:cNvSpPr txBox="1"/>
          <p:nvPr>
            <p:ph idx="1" type="body"/>
          </p:nvPr>
        </p:nvSpPr>
        <p:spPr>
          <a:xfrm>
            <a:off x="381000" y="1028700"/>
            <a:ext cx="8153400" cy="33720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pic>
        <p:nvPicPr>
          <p:cNvPr id="257" name="Google Shape;257;p41"/>
          <p:cNvPicPr preferRelativeResize="0"/>
          <p:nvPr/>
        </p:nvPicPr>
        <p:blipFill>
          <a:blip r:embed="rId3">
            <a:alphaModFix/>
          </a:blip>
          <a:stretch>
            <a:fillRect/>
          </a:stretch>
        </p:blipFill>
        <p:spPr>
          <a:xfrm>
            <a:off x="0" y="819976"/>
            <a:ext cx="9143998" cy="3789447"/>
          </a:xfrm>
          <a:prstGeom prst="rect">
            <a:avLst/>
          </a:prstGeom>
          <a:noFill/>
          <a:ln>
            <a:noFill/>
          </a:ln>
        </p:spPr>
      </p:pic>
      <p:sp>
        <p:nvSpPr>
          <p:cNvPr id="258" name="Google Shape;258;p4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2"/>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
              <a:t>Schematic - MCU</a:t>
            </a:r>
            <a:endParaRPr/>
          </a:p>
        </p:txBody>
      </p:sp>
      <p:sp>
        <p:nvSpPr>
          <p:cNvPr id="264" name="Google Shape;264;p42"/>
          <p:cNvSpPr txBox="1"/>
          <p:nvPr>
            <p:ph idx="1" type="body"/>
          </p:nvPr>
        </p:nvSpPr>
        <p:spPr>
          <a:xfrm>
            <a:off x="381000" y="1028700"/>
            <a:ext cx="8153400" cy="33720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pic>
        <p:nvPicPr>
          <p:cNvPr id="265" name="Google Shape;265;p42"/>
          <p:cNvPicPr preferRelativeResize="0"/>
          <p:nvPr/>
        </p:nvPicPr>
        <p:blipFill>
          <a:blip r:embed="rId3">
            <a:alphaModFix/>
          </a:blip>
          <a:stretch>
            <a:fillRect/>
          </a:stretch>
        </p:blipFill>
        <p:spPr>
          <a:xfrm>
            <a:off x="5316450" y="1028700"/>
            <a:ext cx="3827550" cy="3372000"/>
          </a:xfrm>
          <a:prstGeom prst="rect">
            <a:avLst/>
          </a:prstGeom>
          <a:noFill/>
          <a:ln>
            <a:noFill/>
          </a:ln>
        </p:spPr>
      </p:pic>
      <p:pic>
        <p:nvPicPr>
          <p:cNvPr id="266" name="Google Shape;266;p42"/>
          <p:cNvPicPr preferRelativeResize="0"/>
          <p:nvPr/>
        </p:nvPicPr>
        <p:blipFill>
          <a:blip r:embed="rId4">
            <a:alphaModFix/>
          </a:blip>
          <a:stretch>
            <a:fillRect/>
          </a:stretch>
        </p:blipFill>
        <p:spPr>
          <a:xfrm>
            <a:off x="0" y="1627250"/>
            <a:ext cx="4266200" cy="2420950"/>
          </a:xfrm>
          <a:prstGeom prst="rect">
            <a:avLst/>
          </a:prstGeom>
          <a:noFill/>
          <a:ln>
            <a:noFill/>
          </a:ln>
        </p:spPr>
      </p:pic>
      <p:sp>
        <p:nvSpPr>
          <p:cNvPr id="267" name="Google Shape;267;p4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3"/>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
              <a:t>Schematic - ERM and Solenoids</a:t>
            </a:r>
            <a:endParaRPr/>
          </a:p>
        </p:txBody>
      </p:sp>
      <p:sp>
        <p:nvSpPr>
          <p:cNvPr id="273" name="Google Shape;273;p43"/>
          <p:cNvSpPr txBox="1"/>
          <p:nvPr>
            <p:ph idx="1" type="body"/>
          </p:nvPr>
        </p:nvSpPr>
        <p:spPr>
          <a:xfrm>
            <a:off x="381000" y="1028700"/>
            <a:ext cx="8153400" cy="33720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pic>
        <p:nvPicPr>
          <p:cNvPr id="274" name="Google Shape;274;p43"/>
          <p:cNvPicPr preferRelativeResize="0"/>
          <p:nvPr/>
        </p:nvPicPr>
        <p:blipFill>
          <a:blip r:embed="rId3">
            <a:alphaModFix/>
          </a:blip>
          <a:stretch>
            <a:fillRect/>
          </a:stretch>
        </p:blipFill>
        <p:spPr>
          <a:xfrm>
            <a:off x="381000" y="958625"/>
            <a:ext cx="8153402" cy="3410199"/>
          </a:xfrm>
          <a:prstGeom prst="rect">
            <a:avLst/>
          </a:prstGeom>
          <a:noFill/>
          <a:ln>
            <a:noFill/>
          </a:ln>
        </p:spPr>
      </p:pic>
      <p:sp>
        <p:nvSpPr>
          <p:cNvPr id="275" name="Google Shape;275;p4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6"/>
          <p:cNvSpPr txBox="1"/>
          <p:nvPr>
            <p:ph type="title"/>
          </p:nvPr>
        </p:nvSpPr>
        <p:spPr>
          <a:xfrm>
            <a:off x="304800" y="457200"/>
            <a:ext cx="8839200" cy="40005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
              <a:t>Our Team</a:t>
            </a:r>
            <a:endParaRPr/>
          </a:p>
        </p:txBody>
      </p:sp>
      <p:sp>
        <p:nvSpPr>
          <p:cNvPr id="130" name="Google Shape;130;p26"/>
          <p:cNvSpPr txBox="1"/>
          <p:nvPr>
            <p:ph idx="1" type="body"/>
          </p:nvPr>
        </p:nvSpPr>
        <p:spPr>
          <a:xfrm>
            <a:off x="381000" y="1028700"/>
            <a:ext cx="8153400" cy="3372000"/>
          </a:xfrm>
          <a:prstGeom prst="rect">
            <a:avLst/>
          </a:prstGeom>
          <a:noFill/>
          <a:ln>
            <a:noFill/>
          </a:ln>
        </p:spPr>
        <p:txBody>
          <a:bodyPr anchorCtr="0" anchor="t" bIns="44450" lIns="90475" spcFirstLastPara="1" rIns="90475" wrap="square" tIns="44450">
            <a:noAutofit/>
          </a:bodyPr>
          <a:lstStyle/>
          <a:p>
            <a:pPr indent="0" lvl="0" marL="342900" rtl="0" algn="l">
              <a:spcBef>
                <a:spcPts val="480"/>
              </a:spcBef>
              <a:spcAft>
                <a:spcPts val="0"/>
              </a:spcAft>
              <a:buNone/>
            </a:pPr>
            <a:r>
              <a:t/>
            </a:r>
            <a:endParaRPr/>
          </a:p>
        </p:txBody>
      </p:sp>
      <p:pic>
        <p:nvPicPr>
          <p:cNvPr id="131" name="Google Shape;131;p26"/>
          <p:cNvPicPr preferRelativeResize="0"/>
          <p:nvPr/>
        </p:nvPicPr>
        <p:blipFill>
          <a:blip r:embed="rId3">
            <a:alphaModFix/>
          </a:blip>
          <a:stretch>
            <a:fillRect/>
          </a:stretch>
        </p:blipFill>
        <p:spPr>
          <a:xfrm>
            <a:off x="7100375" y="1399400"/>
            <a:ext cx="1434025" cy="1434025"/>
          </a:xfrm>
          <a:prstGeom prst="rect">
            <a:avLst/>
          </a:prstGeom>
          <a:noFill/>
          <a:ln>
            <a:noFill/>
          </a:ln>
        </p:spPr>
      </p:pic>
      <p:pic>
        <p:nvPicPr>
          <p:cNvPr id="132" name="Google Shape;132;p26"/>
          <p:cNvPicPr preferRelativeResize="0"/>
          <p:nvPr/>
        </p:nvPicPr>
        <p:blipFill>
          <a:blip r:embed="rId4">
            <a:alphaModFix/>
          </a:blip>
          <a:stretch>
            <a:fillRect/>
          </a:stretch>
        </p:blipFill>
        <p:spPr>
          <a:xfrm>
            <a:off x="4821625" y="1399400"/>
            <a:ext cx="1434025" cy="1434025"/>
          </a:xfrm>
          <a:prstGeom prst="rect">
            <a:avLst/>
          </a:prstGeom>
          <a:noFill/>
          <a:ln>
            <a:noFill/>
          </a:ln>
        </p:spPr>
      </p:pic>
      <p:pic>
        <p:nvPicPr>
          <p:cNvPr id="133" name="Google Shape;133;p26"/>
          <p:cNvPicPr preferRelativeResize="0"/>
          <p:nvPr/>
        </p:nvPicPr>
        <p:blipFill>
          <a:blip r:embed="rId5">
            <a:alphaModFix/>
          </a:blip>
          <a:stretch>
            <a:fillRect/>
          </a:stretch>
        </p:blipFill>
        <p:spPr>
          <a:xfrm>
            <a:off x="2601313" y="1399400"/>
            <a:ext cx="1434025" cy="1434025"/>
          </a:xfrm>
          <a:prstGeom prst="rect">
            <a:avLst/>
          </a:prstGeom>
          <a:noFill/>
          <a:ln>
            <a:noFill/>
          </a:ln>
        </p:spPr>
      </p:pic>
      <p:pic>
        <p:nvPicPr>
          <p:cNvPr id="134" name="Google Shape;134;p26"/>
          <p:cNvPicPr preferRelativeResize="0"/>
          <p:nvPr/>
        </p:nvPicPr>
        <p:blipFill>
          <a:blip r:embed="rId6">
            <a:alphaModFix/>
          </a:blip>
          <a:stretch>
            <a:fillRect/>
          </a:stretch>
        </p:blipFill>
        <p:spPr>
          <a:xfrm>
            <a:off x="381000" y="1399400"/>
            <a:ext cx="1434025" cy="1434025"/>
          </a:xfrm>
          <a:prstGeom prst="rect">
            <a:avLst/>
          </a:prstGeom>
          <a:noFill/>
          <a:ln>
            <a:noFill/>
          </a:ln>
        </p:spPr>
      </p:pic>
      <p:sp>
        <p:nvSpPr>
          <p:cNvPr id="135" name="Google Shape;135;p26"/>
          <p:cNvSpPr txBox="1"/>
          <p:nvPr/>
        </p:nvSpPr>
        <p:spPr>
          <a:xfrm>
            <a:off x="-12" y="3045125"/>
            <a:ext cx="2208300" cy="48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Verdana"/>
                <a:ea typeface="Verdana"/>
                <a:cs typeface="Verdana"/>
                <a:sym typeface="Verdana"/>
              </a:rPr>
              <a:t>Anthony Chan: EE</a:t>
            </a:r>
            <a:endParaRPr sz="1600">
              <a:latin typeface="Verdana"/>
              <a:ea typeface="Verdana"/>
              <a:cs typeface="Verdana"/>
              <a:sym typeface="Verdana"/>
            </a:endParaRPr>
          </a:p>
        </p:txBody>
      </p:sp>
      <p:sp>
        <p:nvSpPr>
          <p:cNvPr id="136" name="Google Shape;136;p26"/>
          <p:cNvSpPr txBox="1"/>
          <p:nvPr/>
        </p:nvSpPr>
        <p:spPr>
          <a:xfrm>
            <a:off x="2214163" y="3045125"/>
            <a:ext cx="2208300" cy="48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Verdana"/>
                <a:ea typeface="Verdana"/>
                <a:cs typeface="Verdana"/>
                <a:sym typeface="Verdana"/>
              </a:rPr>
              <a:t>Alex Dickopf: CSE</a:t>
            </a:r>
            <a:endParaRPr sz="1600">
              <a:latin typeface="Verdana"/>
              <a:ea typeface="Verdana"/>
              <a:cs typeface="Verdana"/>
              <a:sym typeface="Verdana"/>
            </a:endParaRPr>
          </a:p>
        </p:txBody>
      </p:sp>
      <p:sp>
        <p:nvSpPr>
          <p:cNvPr id="137" name="Google Shape;137;p26"/>
          <p:cNvSpPr txBox="1"/>
          <p:nvPr/>
        </p:nvSpPr>
        <p:spPr>
          <a:xfrm>
            <a:off x="4281639" y="3045125"/>
            <a:ext cx="2514000" cy="48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Verdana"/>
                <a:ea typeface="Verdana"/>
                <a:cs typeface="Verdana"/>
                <a:sym typeface="Verdana"/>
              </a:rPr>
              <a:t>Cameron Kluza: CSE</a:t>
            </a:r>
            <a:endParaRPr sz="1600">
              <a:latin typeface="Verdana"/>
              <a:ea typeface="Verdana"/>
              <a:cs typeface="Verdana"/>
              <a:sym typeface="Verdana"/>
            </a:endParaRPr>
          </a:p>
        </p:txBody>
      </p:sp>
      <p:sp>
        <p:nvSpPr>
          <p:cNvPr id="138" name="Google Shape;138;p26"/>
          <p:cNvSpPr txBox="1"/>
          <p:nvPr/>
        </p:nvSpPr>
        <p:spPr>
          <a:xfrm>
            <a:off x="6713238" y="3045125"/>
            <a:ext cx="2208300" cy="48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Verdana"/>
                <a:ea typeface="Verdana"/>
                <a:cs typeface="Verdana"/>
                <a:sym typeface="Verdana"/>
              </a:rPr>
              <a:t>Jonathan Yip: CSE</a:t>
            </a:r>
            <a:endParaRPr sz="1600">
              <a:latin typeface="Verdana"/>
              <a:ea typeface="Verdana"/>
              <a:cs typeface="Verdana"/>
              <a:sym typeface="Verdana"/>
            </a:endParaRPr>
          </a:p>
        </p:txBody>
      </p:sp>
      <p:sp>
        <p:nvSpPr>
          <p:cNvPr id="139" name="Google Shape;139;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4"/>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
              <a:t>Custom PCB - Layout</a:t>
            </a:r>
            <a:endParaRPr/>
          </a:p>
        </p:txBody>
      </p:sp>
      <p:sp>
        <p:nvSpPr>
          <p:cNvPr id="281" name="Google Shape;281;p44"/>
          <p:cNvSpPr txBox="1"/>
          <p:nvPr>
            <p:ph idx="1" type="body"/>
          </p:nvPr>
        </p:nvSpPr>
        <p:spPr>
          <a:xfrm>
            <a:off x="381000" y="1028700"/>
            <a:ext cx="8153400" cy="33720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pic>
        <p:nvPicPr>
          <p:cNvPr id="282" name="Google Shape;282;p44"/>
          <p:cNvPicPr preferRelativeResize="0"/>
          <p:nvPr/>
        </p:nvPicPr>
        <p:blipFill>
          <a:blip r:embed="rId3">
            <a:alphaModFix/>
          </a:blip>
          <a:stretch>
            <a:fillRect/>
          </a:stretch>
        </p:blipFill>
        <p:spPr>
          <a:xfrm>
            <a:off x="28300" y="1028700"/>
            <a:ext cx="4235401" cy="3371999"/>
          </a:xfrm>
          <a:prstGeom prst="rect">
            <a:avLst/>
          </a:prstGeom>
          <a:noFill/>
          <a:ln>
            <a:noFill/>
          </a:ln>
        </p:spPr>
      </p:pic>
      <p:pic>
        <p:nvPicPr>
          <p:cNvPr id="283" name="Google Shape;283;p44"/>
          <p:cNvPicPr preferRelativeResize="0"/>
          <p:nvPr/>
        </p:nvPicPr>
        <p:blipFill>
          <a:blip r:embed="rId4">
            <a:alphaModFix/>
          </a:blip>
          <a:stretch>
            <a:fillRect/>
          </a:stretch>
        </p:blipFill>
        <p:spPr>
          <a:xfrm>
            <a:off x="4880300" y="1028700"/>
            <a:ext cx="4235401" cy="3371999"/>
          </a:xfrm>
          <a:prstGeom prst="rect">
            <a:avLst/>
          </a:prstGeom>
          <a:noFill/>
          <a:ln>
            <a:noFill/>
          </a:ln>
        </p:spPr>
      </p:pic>
      <p:sp>
        <p:nvSpPr>
          <p:cNvPr id="284" name="Google Shape;284;p4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5"/>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
              <a:t>FPR deliverables	</a:t>
            </a:r>
            <a:endParaRPr/>
          </a:p>
        </p:txBody>
      </p:sp>
      <p:sp>
        <p:nvSpPr>
          <p:cNvPr id="290" name="Google Shape;290;p45"/>
          <p:cNvSpPr txBox="1"/>
          <p:nvPr>
            <p:ph idx="1" type="body"/>
          </p:nvPr>
        </p:nvSpPr>
        <p:spPr>
          <a:xfrm>
            <a:off x="381000" y="1028700"/>
            <a:ext cx="8153400" cy="3372000"/>
          </a:xfrm>
          <a:prstGeom prst="rect">
            <a:avLst/>
          </a:prstGeom>
        </p:spPr>
        <p:txBody>
          <a:bodyPr anchorCtr="0" anchor="t" bIns="44450" lIns="90475" spcFirstLastPara="1" rIns="90475" wrap="square" tIns="44450">
            <a:noAutofit/>
          </a:bodyPr>
          <a:lstStyle/>
          <a:p>
            <a:pPr indent="-330200" lvl="0" marL="457200" rtl="0" algn="l">
              <a:spcBef>
                <a:spcPts val="360"/>
              </a:spcBef>
              <a:spcAft>
                <a:spcPts val="0"/>
              </a:spcAft>
              <a:buSzPts val="1600"/>
              <a:buChar char="▪"/>
            </a:pPr>
            <a:r>
              <a:rPr lang="en"/>
              <a:t>Fingers are appropriately stopped when grabbing objects</a:t>
            </a:r>
            <a:endParaRPr/>
          </a:p>
          <a:p>
            <a:pPr indent="-330200" lvl="0" marL="457200" rtl="0" algn="l">
              <a:spcBef>
                <a:spcPts val="0"/>
              </a:spcBef>
              <a:spcAft>
                <a:spcPts val="0"/>
              </a:spcAft>
              <a:buSzPts val="1600"/>
              <a:buChar char="▪"/>
            </a:pPr>
            <a:r>
              <a:rPr lang="en"/>
              <a:t>Create demo that shows fingers conforming to other shapes</a:t>
            </a:r>
            <a:endParaRPr/>
          </a:p>
          <a:p>
            <a:pPr indent="-342900" lvl="1" marL="914400" rtl="0" algn="l">
              <a:spcBef>
                <a:spcPts val="0"/>
              </a:spcBef>
              <a:spcAft>
                <a:spcPts val="0"/>
              </a:spcAft>
              <a:buSzPts val="1800"/>
              <a:buChar char="•"/>
            </a:pPr>
            <a:r>
              <a:rPr lang="en"/>
              <a:t>Such as holding a drill</a:t>
            </a:r>
            <a:endParaRPr/>
          </a:p>
          <a:p>
            <a:pPr indent="-330200" lvl="0" marL="457200" rtl="0" algn="l">
              <a:spcBef>
                <a:spcPts val="0"/>
              </a:spcBef>
              <a:spcAft>
                <a:spcPts val="0"/>
              </a:spcAft>
              <a:buSzPts val="1600"/>
              <a:buChar char="▪"/>
            </a:pPr>
            <a:r>
              <a:rPr lang="en"/>
              <a:t>Transition from Adafruit Feather to custom PCB</a:t>
            </a:r>
            <a:endParaRPr/>
          </a:p>
          <a:p>
            <a:pPr indent="-330200" lvl="0" marL="457200" rtl="0" algn="l">
              <a:spcBef>
                <a:spcPts val="0"/>
              </a:spcBef>
              <a:spcAft>
                <a:spcPts val="0"/>
              </a:spcAft>
              <a:buSzPts val="1600"/>
              <a:buChar char="▪"/>
            </a:pPr>
            <a:r>
              <a:rPr lang="en"/>
              <a:t>Clean up wires and design</a:t>
            </a:r>
            <a:endParaRPr/>
          </a:p>
          <a:p>
            <a:pPr indent="-330200" lvl="0" marL="457200" rtl="0" algn="l">
              <a:spcBef>
                <a:spcPts val="0"/>
              </a:spcBef>
              <a:spcAft>
                <a:spcPts val="0"/>
              </a:spcAft>
              <a:buSzPts val="1600"/>
              <a:buChar char="▪"/>
            </a:pPr>
            <a:r>
              <a:rPr lang="en"/>
              <a:t>Stress test our hardware</a:t>
            </a:r>
            <a:endParaRPr/>
          </a:p>
          <a:p>
            <a:pPr indent="-330200" lvl="0" marL="457200" rtl="0" algn="l">
              <a:spcBef>
                <a:spcPts val="0"/>
              </a:spcBef>
              <a:spcAft>
                <a:spcPts val="0"/>
              </a:spcAft>
              <a:buSzPts val="1600"/>
              <a:buChar char="▪"/>
            </a:pPr>
            <a:r>
              <a:rPr lang="en"/>
              <a:t>Resolve any bugs that may occur</a:t>
            </a:r>
            <a:endParaRPr/>
          </a:p>
          <a:p>
            <a:pPr indent="-330200" lvl="0" marL="457200" rtl="0" algn="l">
              <a:spcBef>
                <a:spcPts val="0"/>
              </a:spcBef>
              <a:spcAft>
                <a:spcPts val="0"/>
              </a:spcAft>
              <a:buSzPts val="1600"/>
              <a:buChar char="▪"/>
            </a:pPr>
            <a:r>
              <a:rPr lang="en"/>
              <a:t>Verify our system specifications</a:t>
            </a:r>
            <a:endParaRPr/>
          </a:p>
        </p:txBody>
      </p:sp>
      <p:sp>
        <p:nvSpPr>
          <p:cNvPr id="291" name="Google Shape;291;p4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6"/>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
              <a:t>Verifying </a:t>
            </a:r>
            <a:r>
              <a:rPr lang="en"/>
              <a:t>Requirements</a:t>
            </a:r>
            <a:endParaRPr/>
          </a:p>
        </p:txBody>
      </p:sp>
      <p:sp>
        <p:nvSpPr>
          <p:cNvPr id="297" name="Google Shape;297;p46"/>
          <p:cNvSpPr txBox="1"/>
          <p:nvPr>
            <p:ph idx="1" type="body"/>
          </p:nvPr>
        </p:nvSpPr>
        <p:spPr>
          <a:xfrm>
            <a:off x="381000" y="1028700"/>
            <a:ext cx="8153400" cy="3372000"/>
          </a:xfrm>
          <a:prstGeom prst="rect">
            <a:avLst/>
          </a:prstGeom>
        </p:spPr>
        <p:txBody>
          <a:bodyPr anchorCtr="0" anchor="t" bIns="44450" lIns="90475" spcFirstLastPara="1" rIns="90475" wrap="square" tIns="44450">
            <a:noAutofit/>
          </a:bodyPr>
          <a:lstStyle/>
          <a:p>
            <a:pPr indent="-317500" lvl="0" marL="457200" rtl="0" algn="l">
              <a:spcBef>
                <a:spcPts val="360"/>
              </a:spcBef>
              <a:spcAft>
                <a:spcPts val="0"/>
              </a:spcAft>
              <a:buSzPts val="1400"/>
              <a:buChar char="▪"/>
            </a:pPr>
            <a:r>
              <a:rPr lang="en" sz="1400"/>
              <a:t>Wireless system </a:t>
            </a:r>
            <a:endParaRPr sz="1400"/>
          </a:p>
          <a:p>
            <a:pPr indent="-317500" lvl="1" marL="914400" rtl="0" algn="l">
              <a:spcBef>
                <a:spcPts val="0"/>
              </a:spcBef>
              <a:spcAft>
                <a:spcPts val="0"/>
              </a:spcAft>
              <a:buSzPts val="1400"/>
              <a:buChar char="•"/>
            </a:pPr>
            <a:r>
              <a:rPr lang="en" sz="1400"/>
              <a:t>No testing needed</a:t>
            </a:r>
            <a:endParaRPr sz="1400"/>
          </a:p>
          <a:p>
            <a:pPr indent="-317500" lvl="0" marL="457200" rtl="0" algn="l">
              <a:spcBef>
                <a:spcPts val="0"/>
              </a:spcBef>
              <a:spcAft>
                <a:spcPts val="0"/>
              </a:spcAft>
              <a:buSzPts val="1400"/>
              <a:buChar char="▪"/>
            </a:pPr>
            <a:r>
              <a:rPr lang="en" sz="1400"/>
              <a:t>Rechargeable battery of minimum 1 hour of life</a:t>
            </a:r>
            <a:endParaRPr sz="1400"/>
          </a:p>
          <a:p>
            <a:pPr indent="-317500" lvl="1" marL="914400" rtl="0" algn="l">
              <a:spcBef>
                <a:spcPts val="0"/>
              </a:spcBef>
              <a:spcAft>
                <a:spcPts val="0"/>
              </a:spcAft>
              <a:buSzPts val="1400"/>
              <a:buChar char="•"/>
            </a:pPr>
            <a:r>
              <a:rPr lang="en" sz="1400"/>
              <a:t>Calculate theoretical power consumption</a:t>
            </a:r>
            <a:endParaRPr sz="1400"/>
          </a:p>
          <a:p>
            <a:pPr indent="-317500" lvl="1" marL="914400" rtl="0" algn="l">
              <a:spcBef>
                <a:spcPts val="0"/>
              </a:spcBef>
              <a:spcAft>
                <a:spcPts val="0"/>
              </a:spcAft>
              <a:buSzPts val="1400"/>
              <a:buChar char="•"/>
            </a:pPr>
            <a:r>
              <a:rPr lang="en" sz="1400"/>
              <a:t>Run the system for 1 hour with simulated workload</a:t>
            </a:r>
            <a:endParaRPr sz="1400"/>
          </a:p>
          <a:p>
            <a:pPr indent="-317500" lvl="0" marL="457200" rtl="0" algn="l">
              <a:spcBef>
                <a:spcPts val="0"/>
              </a:spcBef>
              <a:spcAft>
                <a:spcPts val="0"/>
              </a:spcAft>
              <a:buSzPts val="1400"/>
              <a:buChar char="▪"/>
            </a:pPr>
            <a:r>
              <a:rPr lang="en" sz="1400"/>
              <a:t>Single glove with system weighs no more than 2lbs</a:t>
            </a:r>
            <a:endParaRPr sz="1400"/>
          </a:p>
          <a:p>
            <a:pPr indent="-317500" lvl="1" marL="914400" rtl="0" algn="l">
              <a:spcBef>
                <a:spcPts val="0"/>
              </a:spcBef>
              <a:spcAft>
                <a:spcPts val="0"/>
              </a:spcAft>
              <a:buSzPts val="1400"/>
              <a:buChar char="•"/>
            </a:pPr>
            <a:r>
              <a:rPr lang="en" sz="1400"/>
              <a:t>Weigh integrated system</a:t>
            </a:r>
            <a:endParaRPr sz="1400"/>
          </a:p>
          <a:p>
            <a:pPr indent="-317500" lvl="0" marL="457200" rtl="0" algn="l">
              <a:spcBef>
                <a:spcPts val="0"/>
              </a:spcBef>
              <a:spcAft>
                <a:spcPts val="0"/>
              </a:spcAft>
              <a:buSzPts val="1400"/>
              <a:buChar char="▪"/>
            </a:pPr>
            <a:r>
              <a:rPr lang="en" sz="1400"/>
              <a:t>Braking system and vibration activates within 100ms of seeing the object being touched in virtual world</a:t>
            </a:r>
            <a:endParaRPr sz="1400"/>
          </a:p>
          <a:p>
            <a:pPr indent="-317500" lvl="1" marL="914400" rtl="0" algn="l">
              <a:spcBef>
                <a:spcPts val="0"/>
              </a:spcBef>
              <a:spcAft>
                <a:spcPts val="0"/>
              </a:spcAft>
              <a:buSzPts val="1400"/>
              <a:buChar char="•"/>
            </a:pPr>
            <a:r>
              <a:rPr lang="en" sz="1400"/>
              <a:t>Add BLE ACK and measure time from when Unity detects collision to when the BLE ACK is received</a:t>
            </a:r>
            <a:endParaRPr sz="1400"/>
          </a:p>
          <a:p>
            <a:pPr indent="-317500" lvl="0" marL="457200" rtl="0" algn="l">
              <a:spcBef>
                <a:spcPts val="0"/>
              </a:spcBef>
              <a:spcAft>
                <a:spcPts val="0"/>
              </a:spcAft>
              <a:buSzPts val="1400"/>
              <a:buChar char="▪"/>
            </a:pPr>
            <a:r>
              <a:rPr lang="en" sz="1400"/>
              <a:t>Braking system able to withstand 20N of pulling force from finger-bending strength</a:t>
            </a:r>
            <a:endParaRPr sz="1400"/>
          </a:p>
          <a:p>
            <a:pPr indent="-317500" lvl="1" marL="914400" rtl="0" algn="l">
              <a:spcBef>
                <a:spcPts val="0"/>
              </a:spcBef>
              <a:spcAft>
                <a:spcPts val="0"/>
              </a:spcAft>
              <a:buSzPts val="1400"/>
              <a:buChar char="•"/>
            </a:pPr>
            <a:r>
              <a:rPr lang="en" sz="1400"/>
              <a:t>Activate the solenoid and attach a 20N weight to check that the system doesn’t break</a:t>
            </a:r>
            <a:endParaRPr sz="1400"/>
          </a:p>
        </p:txBody>
      </p:sp>
      <p:sp>
        <p:nvSpPr>
          <p:cNvPr id="298" name="Google Shape;298;p4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7"/>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
              <a:t>Hardening</a:t>
            </a:r>
            <a:endParaRPr/>
          </a:p>
        </p:txBody>
      </p:sp>
      <p:sp>
        <p:nvSpPr>
          <p:cNvPr id="304" name="Google Shape;304;p47"/>
          <p:cNvSpPr txBox="1"/>
          <p:nvPr>
            <p:ph idx="1" type="body"/>
          </p:nvPr>
        </p:nvSpPr>
        <p:spPr>
          <a:xfrm>
            <a:off x="381000" y="1028700"/>
            <a:ext cx="8153400" cy="3372000"/>
          </a:xfrm>
          <a:prstGeom prst="rect">
            <a:avLst/>
          </a:prstGeom>
        </p:spPr>
        <p:txBody>
          <a:bodyPr anchorCtr="0" anchor="t" bIns="44450" lIns="90475" spcFirstLastPara="1" rIns="90475" wrap="square" tIns="44450">
            <a:noAutofit/>
          </a:bodyPr>
          <a:lstStyle/>
          <a:p>
            <a:pPr indent="-330200" lvl="0" marL="457200" rtl="0" algn="l">
              <a:spcBef>
                <a:spcPts val="360"/>
              </a:spcBef>
              <a:spcAft>
                <a:spcPts val="0"/>
              </a:spcAft>
              <a:buSzPts val="1600"/>
              <a:buChar char="▪"/>
            </a:pPr>
            <a:r>
              <a:rPr lang="en"/>
              <a:t>If there are insecure connectors, look at locking connector alternatives, or glue or soldering to keep them in place</a:t>
            </a:r>
            <a:endParaRPr/>
          </a:p>
          <a:p>
            <a:pPr indent="-330200" lvl="0" marL="457200" rtl="0" algn="l">
              <a:spcBef>
                <a:spcPts val="0"/>
              </a:spcBef>
              <a:spcAft>
                <a:spcPts val="0"/>
              </a:spcAft>
              <a:buSzPts val="1600"/>
              <a:buChar char="▪"/>
            </a:pPr>
            <a:r>
              <a:rPr lang="en"/>
              <a:t>Replace fragile wires (e.g. the ERM motor wires) with more robust wires</a:t>
            </a:r>
            <a:endParaRPr/>
          </a:p>
          <a:p>
            <a:pPr indent="-330200" lvl="0" marL="457200" rtl="0" algn="l">
              <a:spcBef>
                <a:spcPts val="0"/>
              </a:spcBef>
              <a:spcAft>
                <a:spcPts val="0"/>
              </a:spcAft>
              <a:buSzPts val="1600"/>
              <a:buChar char="▪"/>
            </a:pPr>
            <a:r>
              <a:rPr lang="en"/>
              <a:t>If mechanical components are not secure, route them with guides or attach to the glove in more permanent manner</a:t>
            </a:r>
            <a:endParaRPr/>
          </a:p>
          <a:p>
            <a:pPr indent="-330200" lvl="0" marL="457200" rtl="0" algn="l">
              <a:spcBef>
                <a:spcPts val="0"/>
              </a:spcBef>
              <a:spcAft>
                <a:spcPts val="0"/>
              </a:spcAft>
              <a:buSzPts val="1600"/>
              <a:buChar char="▪"/>
            </a:pPr>
            <a:r>
              <a:rPr lang="en"/>
              <a:t>Shake our system, test it multiple times so nothing breaks last minute</a:t>
            </a:r>
            <a:endParaRPr/>
          </a:p>
        </p:txBody>
      </p:sp>
      <p:sp>
        <p:nvSpPr>
          <p:cNvPr id="305" name="Google Shape;305;p4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8"/>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
              <a:t>Gantt Chart</a:t>
            </a:r>
            <a:endParaRPr/>
          </a:p>
        </p:txBody>
      </p:sp>
      <p:sp>
        <p:nvSpPr>
          <p:cNvPr id="311" name="Google Shape;311;p48"/>
          <p:cNvSpPr txBox="1"/>
          <p:nvPr>
            <p:ph idx="1" type="body"/>
          </p:nvPr>
        </p:nvSpPr>
        <p:spPr>
          <a:xfrm>
            <a:off x="381000" y="1028700"/>
            <a:ext cx="8153400" cy="33720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rPr lang="en"/>
              <a:t>TODO</a:t>
            </a:r>
            <a:endParaRPr/>
          </a:p>
        </p:txBody>
      </p:sp>
      <p:sp>
        <p:nvSpPr>
          <p:cNvPr id="312" name="Google Shape;312;p4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13" name="Google Shape;313;p48"/>
          <p:cNvPicPr preferRelativeResize="0"/>
          <p:nvPr/>
        </p:nvPicPr>
        <p:blipFill>
          <a:blip r:embed="rId3">
            <a:alphaModFix/>
          </a:blip>
          <a:stretch>
            <a:fillRect/>
          </a:stretch>
        </p:blipFill>
        <p:spPr>
          <a:xfrm>
            <a:off x="0" y="940380"/>
            <a:ext cx="9144000" cy="751739"/>
          </a:xfrm>
          <a:prstGeom prst="rect">
            <a:avLst/>
          </a:prstGeom>
          <a:noFill/>
          <a:ln>
            <a:noFill/>
          </a:ln>
        </p:spPr>
      </p:pic>
      <p:pic>
        <p:nvPicPr>
          <p:cNvPr id="314" name="Google Shape;314;p48"/>
          <p:cNvPicPr preferRelativeResize="0"/>
          <p:nvPr/>
        </p:nvPicPr>
        <p:blipFill>
          <a:blip r:embed="rId4">
            <a:alphaModFix/>
          </a:blip>
          <a:stretch>
            <a:fillRect/>
          </a:stretch>
        </p:blipFill>
        <p:spPr>
          <a:xfrm>
            <a:off x="0" y="1932783"/>
            <a:ext cx="9144001" cy="174138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9"/>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
              <a:t>CDR-to-FPR Individual Responsibilities</a:t>
            </a:r>
            <a:endParaRPr/>
          </a:p>
        </p:txBody>
      </p:sp>
      <p:sp>
        <p:nvSpPr>
          <p:cNvPr id="320" name="Google Shape;320;p49"/>
          <p:cNvSpPr txBox="1"/>
          <p:nvPr>
            <p:ph idx="1" type="body"/>
          </p:nvPr>
        </p:nvSpPr>
        <p:spPr>
          <a:xfrm>
            <a:off x="381000" y="1028700"/>
            <a:ext cx="8153400" cy="33720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rPr lang="en"/>
              <a:t>Alex- 3-D printing of glove design and finishing physical build of glove (PCB casing, wire management)</a:t>
            </a:r>
            <a:endParaRPr/>
          </a:p>
          <a:p>
            <a:pPr indent="0" lvl="0" marL="0" rtl="0" algn="l">
              <a:spcBef>
                <a:spcPts val="360"/>
              </a:spcBef>
              <a:spcAft>
                <a:spcPts val="0"/>
              </a:spcAft>
              <a:buNone/>
            </a:pPr>
            <a:r>
              <a:rPr lang="en"/>
              <a:t>Jonathan- Virtual World interactions</a:t>
            </a:r>
            <a:endParaRPr/>
          </a:p>
          <a:p>
            <a:pPr indent="0" lvl="0" marL="0" rtl="0" algn="l">
              <a:spcBef>
                <a:spcPts val="360"/>
              </a:spcBef>
              <a:spcAft>
                <a:spcPts val="0"/>
              </a:spcAft>
              <a:buNone/>
            </a:pPr>
            <a:r>
              <a:rPr lang="en"/>
              <a:t>Cameron- Perform tests to verify specs are met</a:t>
            </a:r>
            <a:endParaRPr/>
          </a:p>
          <a:p>
            <a:pPr indent="0" lvl="0" marL="0" rtl="0" algn="l">
              <a:spcBef>
                <a:spcPts val="360"/>
              </a:spcBef>
              <a:spcAft>
                <a:spcPts val="0"/>
              </a:spcAft>
              <a:buNone/>
            </a:pPr>
            <a:r>
              <a:rPr lang="en"/>
              <a:t>Anthony- Design revised PCB schematic and layout </a:t>
            </a:r>
            <a:endParaRPr/>
          </a:p>
        </p:txBody>
      </p:sp>
      <p:sp>
        <p:nvSpPr>
          <p:cNvPr id="321" name="Google Shape;321;p4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0"/>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
              <a:t>Project Expenditures</a:t>
            </a:r>
            <a:endParaRPr/>
          </a:p>
        </p:txBody>
      </p:sp>
      <p:sp>
        <p:nvSpPr>
          <p:cNvPr id="327" name="Google Shape;327;p50"/>
          <p:cNvSpPr txBox="1"/>
          <p:nvPr/>
        </p:nvSpPr>
        <p:spPr>
          <a:xfrm>
            <a:off x="1819150" y="3578500"/>
            <a:ext cx="5092200" cy="39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Verdana"/>
                <a:ea typeface="Verdana"/>
                <a:cs typeface="Verdana"/>
                <a:sym typeface="Verdana"/>
              </a:rPr>
              <a:t>Total Shipping Cost for (all individual orders): $82.66</a:t>
            </a:r>
            <a:endParaRPr>
              <a:latin typeface="Verdana"/>
              <a:ea typeface="Verdana"/>
              <a:cs typeface="Verdana"/>
              <a:sym typeface="Verdana"/>
            </a:endParaRPr>
          </a:p>
        </p:txBody>
      </p:sp>
      <p:sp>
        <p:nvSpPr>
          <p:cNvPr id="328" name="Google Shape;328;p50"/>
          <p:cNvSpPr txBox="1"/>
          <p:nvPr/>
        </p:nvSpPr>
        <p:spPr>
          <a:xfrm>
            <a:off x="2033050" y="3978400"/>
            <a:ext cx="4878300" cy="61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100">
                <a:latin typeface="Verdana"/>
                <a:ea typeface="Verdana"/>
                <a:cs typeface="Verdana"/>
                <a:sym typeface="Verdana"/>
              </a:rPr>
              <a:t>Total Cost: $338.66</a:t>
            </a:r>
            <a:endParaRPr b="1" sz="2100">
              <a:latin typeface="Verdana"/>
              <a:ea typeface="Verdana"/>
              <a:cs typeface="Verdana"/>
              <a:sym typeface="Verdana"/>
            </a:endParaRPr>
          </a:p>
        </p:txBody>
      </p:sp>
      <p:sp>
        <p:nvSpPr>
          <p:cNvPr id="329" name="Google Shape;329;p5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30" name="Google Shape;330;p50"/>
          <p:cNvPicPr preferRelativeResize="0"/>
          <p:nvPr/>
        </p:nvPicPr>
        <p:blipFill>
          <a:blip r:embed="rId3">
            <a:alphaModFix/>
          </a:blip>
          <a:stretch>
            <a:fillRect/>
          </a:stretch>
        </p:blipFill>
        <p:spPr>
          <a:xfrm>
            <a:off x="1001925" y="948050"/>
            <a:ext cx="6940551" cy="2044650"/>
          </a:xfrm>
          <a:prstGeom prst="rect">
            <a:avLst/>
          </a:prstGeom>
          <a:noFill/>
          <a:ln>
            <a:noFill/>
          </a:ln>
        </p:spPr>
      </p:pic>
      <p:pic>
        <p:nvPicPr>
          <p:cNvPr id="331" name="Google Shape;331;p50"/>
          <p:cNvPicPr preferRelativeResize="0"/>
          <p:nvPr/>
        </p:nvPicPr>
        <p:blipFill>
          <a:blip r:embed="rId4">
            <a:alphaModFix/>
          </a:blip>
          <a:stretch>
            <a:fillRect/>
          </a:stretch>
        </p:blipFill>
        <p:spPr>
          <a:xfrm>
            <a:off x="3262525" y="3114150"/>
            <a:ext cx="2419350" cy="3429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51"/>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t/>
            </a:r>
            <a:endParaRPr/>
          </a:p>
        </p:txBody>
      </p:sp>
      <p:sp>
        <p:nvSpPr>
          <p:cNvPr id="337" name="Google Shape;337;p51"/>
          <p:cNvSpPr txBox="1"/>
          <p:nvPr>
            <p:ph idx="1" type="body"/>
          </p:nvPr>
        </p:nvSpPr>
        <p:spPr>
          <a:xfrm>
            <a:off x="381000" y="1981575"/>
            <a:ext cx="8153400" cy="907800"/>
          </a:xfrm>
          <a:prstGeom prst="rect">
            <a:avLst/>
          </a:prstGeom>
        </p:spPr>
        <p:txBody>
          <a:bodyPr anchorCtr="0" anchor="t" bIns="44450" lIns="90475" spcFirstLastPara="1" rIns="90475" wrap="square" tIns="44450">
            <a:noAutofit/>
          </a:bodyPr>
          <a:lstStyle/>
          <a:p>
            <a:pPr indent="0" lvl="0" marL="0" rtl="0" algn="ctr">
              <a:spcBef>
                <a:spcPts val="360"/>
              </a:spcBef>
              <a:spcAft>
                <a:spcPts val="0"/>
              </a:spcAft>
              <a:buNone/>
            </a:pPr>
            <a:r>
              <a:rPr lang="en"/>
              <a:t>Thank you!</a:t>
            </a:r>
            <a:endParaRPr/>
          </a:p>
          <a:p>
            <a:pPr indent="0" lvl="0" marL="0" rtl="0" algn="ctr">
              <a:spcBef>
                <a:spcPts val="360"/>
              </a:spcBef>
              <a:spcAft>
                <a:spcPts val="0"/>
              </a:spcAft>
              <a:buNone/>
            </a:pPr>
            <a:r>
              <a:t/>
            </a:r>
            <a:endParaRPr/>
          </a:p>
          <a:p>
            <a:pPr indent="0" lvl="0" marL="0" rtl="0" algn="ctr">
              <a:spcBef>
                <a:spcPts val="360"/>
              </a:spcBef>
              <a:spcAft>
                <a:spcPts val="0"/>
              </a:spcAft>
              <a:buNone/>
            </a:pPr>
            <a:r>
              <a:rPr lang="en"/>
              <a:t>Questions?</a:t>
            </a:r>
            <a:endParaRPr/>
          </a:p>
        </p:txBody>
      </p:sp>
      <p:sp>
        <p:nvSpPr>
          <p:cNvPr id="338" name="Google Shape;338;p5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7"/>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
              <a:t>Problem Statement</a:t>
            </a:r>
            <a:endParaRPr/>
          </a:p>
        </p:txBody>
      </p:sp>
      <p:sp>
        <p:nvSpPr>
          <p:cNvPr id="145" name="Google Shape;145;p27"/>
          <p:cNvSpPr txBox="1"/>
          <p:nvPr>
            <p:ph idx="1" type="body"/>
          </p:nvPr>
        </p:nvSpPr>
        <p:spPr>
          <a:xfrm>
            <a:off x="381000" y="1028700"/>
            <a:ext cx="8153400" cy="3372000"/>
          </a:xfrm>
          <a:prstGeom prst="rect">
            <a:avLst/>
          </a:prstGeom>
        </p:spPr>
        <p:txBody>
          <a:bodyPr anchorCtr="0" anchor="t" bIns="44450" lIns="90475" spcFirstLastPara="1" rIns="90475" wrap="square" tIns="44450">
            <a:noAutofit/>
          </a:bodyPr>
          <a:lstStyle/>
          <a:p>
            <a:pPr indent="-330200" lvl="0" marL="457200" rtl="0" algn="l">
              <a:spcBef>
                <a:spcPts val="360"/>
              </a:spcBef>
              <a:spcAft>
                <a:spcPts val="0"/>
              </a:spcAft>
              <a:buSzPts val="1600"/>
              <a:buChar char="▪"/>
            </a:pPr>
            <a:r>
              <a:rPr lang="en"/>
              <a:t>VR lacks sensation of physical touch</a:t>
            </a:r>
            <a:endParaRPr/>
          </a:p>
          <a:p>
            <a:pPr indent="-330200" lvl="0" marL="457200" rtl="0" algn="l">
              <a:spcBef>
                <a:spcPts val="0"/>
              </a:spcBef>
              <a:spcAft>
                <a:spcPts val="0"/>
              </a:spcAft>
              <a:buSzPts val="1600"/>
              <a:buChar char="▪"/>
            </a:pPr>
            <a:r>
              <a:rPr lang="en"/>
              <a:t>Not realistic if your fingers can go through an object</a:t>
            </a:r>
            <a:endParaRPr/>
          </a:p>
          <a:p>
            <a:pPr indent="-330200" lvl="0" marL="457200" rtl="0" algn="l">
              <a:spcBef>
                <a:spcPts val="0"/>
              </a:spcBef>
              <a:spcAft>
                <a:spcPts val="0"/>
              </a:spcAft>
              <a:buSzPts val="1600"/>
              <a:buChar char="▪"/>
            </a:pPr>
            <a:r>
              <a:rPr lang="en"/>
              <a:t>Hand held controllers</a:t>
            </a:r>
            <a:endParaRPr/>
          </a:p>
          <a:p>
            <a:pPr indent="-342900" lvl="1" marL="914400" rtl="0" algn="l">
              <a:spcBef>
                <a:spcPts val="0"/>
              </a:spcBef>
              <a:spcAft>
                <a:spcPts val="0"/>
              </a:spcAft>
              <a:buSzPts val="1800"/>
              <a:buChar char="•"/>
            </a:pPr>
            <a:r>
              <a:rPr lang="en"/>
              <a:t>Hand locked in a specific shape</a:t>
            </a:r>
            <a:endParaRPr/>
          </a:p>
          <a:p>
            <a:pPr indent="-342900" lvl="1" marL="914400" rtl="0" algn="l">
              <a:spcBef>
                <a:spcPts val="0"/>
              </a:spcBef>
              <a:spcAft>
                <a:spcPts val="0"/>
              </a:spcAft>
              <a:buSzPts val="1800"/>
              <a:buChar char="•"/>
            </a:pPr>
            <a:r>
              <a:rPr lang="en"/>
              <a:t>Limited vibration areas</a:t>
            </a:r>
            <a:endParaRPr/>
          </a:p>
          <a:p>
            <a:pPr indent="-330200" lvl="0" marL="457200" rtl="0" algn="l">
              <a:spcBef>
                <a:spcPts val="0"/>
              </a:spcBef>
              <a:spcAft>
                <a:spcPts val="0"/>
              </a:spcAft>
              <a:buSzPts val="1600"/>
              <a:buChar char="▪"/>
            </a:pPr>
            <a:r>
              <a:rPr lang="en"/>
              <a:t>Improvement of immersion</a:t>
            </a:r>
            <a:endParaRPr/>
          </a:p>
        </p:txBody>
      </p:sp>
      <p:pic>
        <p:nvPicPr>
          <p:cNvPr id="146" name="Google Shape;146;p27"/>
          <p:cNvPicPr preferRelativeResize="0"/>
          <p:nvPr/>
        </p:nvPicPr>
        <p:blipFill>
          <a:blip r:embed="rId3">
            <a:alphaModFix/>
          </a:blip>
          <a:stretch>
            <a:fillRect/>
          </a:stretch>
        </p:blipFill>
        <p:spPr>
          <a:xfrm>
            <a:off x="6110877" y="1836850"/>
            <a:ext cx="2377650" cy="2610775"/>
          </a:xfrm>
          <a:prstGeom prst="rect">
            <a:avLst/>
          </a:prstGeom>
          <a:noFill/>
          <a:ln>
            <a:noFill/>
          </a:ln>
        </p:spPr>
      </p:pic>
      <p:pic>
        <p:nvPicPr>
          <p:cNvPr id="147" name="Google Shape;147;p27"/>
          <p:cNvPicPr preferRelativeResize="0"/>
          <p:nvPr/>
        </p:nvPicPr>
        <p:blipFill>
          <a:blip r:embed="rId4">
            <a:alphaModFix/>
          </a:blip>
          <a:stretch>
            <a:fillRect/>
          </a:stretch>
        </p:blipFill>
        <p:spPr>
          <a:xfrm>
            <a:off x="3090900" y="3138500"/>
            <a:ext cx="2330601" cy="1309125"/>
          </a:xfrm>
          <a:prstGeom prst="rect">
            <a:avLst/>
          </a:prstGeom>
          <a:noFill/>
          <a:ln>
            <a:noFill/>
          </a:ln>
        </p:spPr>
      </p:pic>
      <p:sp>
        <p:nvSpPr>
          <p:cNvPr id="148" name="Google Shape;148;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8"/>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
              <a:t>Haptic Feedback</a:t>
            </a:r>
            <a:endParaRPr/>
          </a:p>
        </p:txBody>
      </p:sp>
      <p:sp>
        <p:nvSpPr>
          <p:cNvPr id="154" name="Google Shape;154;p28"/>
          <p:cNvSpPr txBox="1"/>
          <p:nvPr>
            <p:ph idx="1" type="body"/>
          </p:nvPr>
        </p:nvSpPr>
        <p:spPr>
          <a:xfrm>
            <a:off x="381000" y="1028700"/>
            <a:ext cx="8153400" cy="3372000"/>
          </a:xfrm>
          <a:prstGeom prst="rect">
            <a:avLst/>
          </a:prstGeom>
        </p:spPr>
        <p:txBody>
          <a:bodyPr anchorCtr="0" anchor="t" bIns="44450" lIns="90475" spcFirstLastPara="1" rIns="90475" wrap="square" tIns="44450">
            <a:noAutofit/>
          </a:bodyPr>
          <a:lstStyle/>
          <a:p>
            <a:pPr indent="-330200" lvl="0" marL="457200" rtl="0" algn="l">
              <a:spcBef>
                <a:spcPts val="360"/>
              </a:spcBef>
              <a:spcAft>
                <a:spcPts val="0"/>
              </a:spcAft>
              <a:buSzPts val="1600"/>
              <a:buChar char="▪"/>
            </a:pPr>
            <a:r>
              <a:rPr lang="en" sz="2200"/>
              <a:t>Feedback to simulate physical touch </a:t>
            </a:r>
            <a:endParaRPr sz="2200"/>
          </a:p>
          <a:p>
            <a:pPr indent="-330200" lvl="0" marL="457200" rtl="0" algn="l">
              <a:spcBef>
                <a:spcPts val="0"/>
              </a:spcBef>
              <a:spcAft>
                <a:spcPts val="0"/>
              </a:spcAft>
              <a:buSzPts val="1600"/>
              <a:buChar char="▪"/>
            </a:pPr>
            <a:r>
              <a:rPr lang="en"/>
              <a:t>Different kinds of feedback</a:t>
            </a:r>
            <a:endParaRPr/>
          </a:p>
          <a:p>
            <a:pPr indent="-330200" lvl="1" marL="914400" rtl="0" algn="l">
              <a:spcBef>
                <a:spcPts val="0"/>
              </a:spcBef>
              <a:spcAft>
                <a:spcPts val="0"/>
              </a:spcAft>
              <a:buSzPts val="1600"/>
              <a:buChar char="•"/>
            </a:pPr>
            <a:r>
              <a:rPr lang="en"/>
              <a:t>...such as force, vibrotactile, ...</a:t>
            </a:r>
            <a:endParaRPr/>
          </a:p>
          <a:p>
            <a:pPr indent="-330200" lvl="0" marL="457200" rtl="0" algn="l">
              <a:spcBef>
                <a:spcPts val="0"/>
              </a:spcBef>
              <a:spcAft>
                <a:spcPts val="0"/>
              </a:spcAft>
              <a:buSzPts val="1600"/>
              <a:buChar char="▪"/>
            </a:pPr>
            <a:r>
              <a:rPr lang="en"/>
              <a:t>Sense of impact and vibration</a:t>
            </a:r>
            <a:endParaRPr/>
          </a:p>
          <a:p>
            <a:pPr indent="-330200" lvl="1" marL="914400" rtl="0" algn="l">
              <a:spcBef>
                <a:spcPts val="0"/>
              </a:spcBef>
              <a:spcAft>
                <a:spcPts val="0"/>
              </a:spcAft>
              <a:buSzPts val="1600"/>
              <a:buChar char="•"/>
            </a:pPr>
            <a:r>
              <a:rPr lang="en" sz="2000"/>
              <a:t>vibration motors (ERM, LRA, etc)</a:t>
            </a:r>
            <a:endParaRPr/>
          </a:p>
          <a:p>
            <a:pPr indent="-330200" lvl="0" marL="457200" rtl="0" algn="l">
              <a:spcBef>
                <a:spcPts val="0"/>
              </a:spcBef>
              <a:spcAft>
                <a:spcPts val="0"/>
              </a:spcAft>
              <a:buSzPts val="1600"/>
              <a:buChar char="▪"/>
            </a:pPr>
            <a:r>
              <a:rPr lang="en"/>
              <a:t>Sense of shape</a:t>
            </a:r>
            <a:endParaRPr/>
          </a:p>
          <a:p>
            <a:pPr indent="-330200" lvl="1" marL="914400" rtl="0" algn="l">
              <a:spcBef>
                <a:spcPts val="0"/>
              </a:spcBef>
              <a:spcAft>
                <a:spcPts val="0"/>
              </a:spcAft>
              <a:buSzPts val="1600"/>
              <a:buChar char="•"/>
            </a:pPr>
            <a:r>
              <a:rPr lang="en"/>
              <a:t>Exoskeletons</a:t>
            </a:r>
            <a:endParaRPr/>
          </a:p>
        </p:txBody>
      </p:sp>
      <p:pic>
        <p:nvPicPr>
          <p:cNvPr id="155" name="Google Shape;155;p28"/>
          <p:cNvPicPr preferRelativeResize="0"/>
          <p:nvPr/>
        </p:nvPicPr>
        <p:blipFill>
          <a:blip r:embed="rId3">
            <a:alphaModFix/>
          </a:blip>
          <a:stretch>
            <a:fillRect/>
          </a:stretch>
        </p:blipFill>
        <p:spPr>
          <a:xfrm>
            <a:off x="5709088" y="2675300"/>
            <a:ext cx="3067376" cy="1725401"/>
          </a:xfrm>
          <a:prstGeom prst="rect">
            <a:avLst/>
          </a:prstGeom>
          <a:noFill/>
          <a:ln>
            <a:noFill/>
          </a:ln>
        </p:spPr>
      </p:pic>
      <p:sp>
        <p:nvSpPr>
          <p:cNvPr id="156" name="Google Shape;156;p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9"/>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
              <a:t>Proposed Solution: TrueTouch</a:t>
            </a:r>
            <a:endParaRPr/>
          </a:p>
        </p:txBody>
      </p:sp>
      <p:sp>
        <p:nvSpPr>
          <p:cNvPr id="162" name="Google Shape;162;p29"/>
          <p:cNvSpPr txBox="1"/>
          <p:nvPr>
            <p:ph idx="1" type="body"/>
          </p:nvPr>
        </p:nvSpPr>
        <p:spPr>
          <a:xfrm>
            <a:off x="381000" y="1028700"/>
            <a:ext cx="8153400" cy="3372000"/>
          </a:xfrm>
          <a:prstGeom prst="rect">
            <a:avLst/>
          </a:prstGeom>
        </p:spPr>
        <p:txBody>
          <a:bodyPr anchorCtr="0" anchor="t" bIns="44450" lIns="90475" spcFirstLastPara="1" rIns="90475" wrap="square" tIns="44450">
            <a:noAutofit/>
          </a:bodyPr>
          <a:lstStyle/>
          <a:p>
            <a:pPr indent="-330200" lvl="0" marL="457200" rtl="0" algn="l">
              <a:spcBef>
                <a:spcPts val="360"/>
              </a:spcBef>
              <a:spcAft>
                <a:spcPts val="0"/>
              </a:spcAft>
              <a:buSzPts val="1600"/>
              <a:buChar char="▪"/>
            </a:pPr>
            <a:r>
              <a:rPr lang="en"/>
              <a:t>Combining both: feeling of shape and impact </a:t>
            </a:r>
            <a:endParaRPr/>
          </a:p>
          <a:p>
            <a:pPr indent="-330200" lvl="0" marL="457200" rtl="0" algn="l">
              <a:spcBef>
                <a:spcPts val="0"/>
              </a:spcBef>
              <a:spcAft>
                <a:spcPts val="0"/>
              </a:spcAft>
              <a:buSzPts val="1600"/>
              <a:buChar char="▪"/>
            </a:pPr>
            <a:r>
              <a:rPr lang="en"/>
              <a:t>Controller free</a:t>
            </a:r>
            <a:endParaRPr/>
          </a:p>
          <a:p>
            <a:pPr indent="-330200" lvl="0" marL="457200" rtl="0" algn="l">
              <a:spcBef>
                <a:spcPts val="0"/>
              </a:spcBef>
              <a:spcAft>
                <a:spcPts val="0"/>
              </a:spcAft>
              <a:buSzPts val="1600"/>
              <a:buChar char="▪"/>
            </a:pPr>
            <a:r>
              <a:rPr lang="en"/>
              <a:t>Lightweight glove, extending onto the arm</a:t>
            </a:r>
            <a:endParaRPr/>
          </a:p>
          <a:p>
            <a:pPr indent="-330200" lvl="0" marL="457200" rtl="0" algn="l">
              <a:spcBef>
                <a:spcPts val="0"/>
              </a:spcBef>
              <a:spcAft>
                <a:spcPts val="0"/>
              </a:spcAft>
              <a:buSzPts val="1600"/>
              <a:buChar char="▪"/>
            </a:pPr>
            <a:r>
              <a:rPr lang="en"/>
              <a:t>Integrate with hand tracking</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pic>
        <p:nvPicPr>
          <p:cNvPr id="163" name="Google Shape;163;p29"/>
          <p:cNvPicPr preferRelativeResize="0"/>
          <p:nvPr/>
        </p:nvPicPr>
        <p:blipFill>
          <a:blip r:embed="rId3">
            <a:alphaModFix/>
          </a:blip>
          <a:stretch>
            <a:fillRect/>
          </a:stretch>
        </p:blipFill>
        <p:spPr>
          <a:xfrm>
            <a:off x="1335200" y="2847849"/>
            <a:ext cx="2742824" cy="1577625"/>
          </a:xfrm>
          <a:prstGeom prst="rect">
            <a:avLst/>
          </a:prstGeom>
          <a:noFill/>
          <a:ln>
            <a:noFill/>
          </a:ln>
        </p:spPr>
      </p:pic>
      <p:pic>
        <p:nvPicPr>
          <p:cNvPr id="164" name="Google Shape;164;p29"/>
          <p:cNvPicPr preferRelativeResize="0"/>
          <p:nvPr/>
        </p:nvPicPr>
        <p:blipFill>
          <a:blip r:embed="rId4">
            <a:alphaModFix/>
          </a:blip>
          <a:stretch>
            <a:fillRect/>
          </a:stretch>
        </p:blipFill>
        <p:spPr>
          <a:xfrm>
            <a:off x="5366150" y="2571750"/>
            <a:ext cx="1828972" cy="1828950"/>
          </a:xfrm>
          <a:prstGeom prst="rect">
            <a:avLst/>
          </a:prstGeom>
          <a:noFill/>
          <a:ln>
            <a:noFill/>
          </a:ln>
        </p:spPr>
      </p:pic>
      <p:sp>
        <p:nvSpPr>
          <p:cNvPr id="165" name="Google Shape;165;p29"/>
          <p:cNvSpPr txBox="1"/>
          <p:nvPr/>
        </p:nvSpPr>
        <p:spPr>
          <a:xfrm>
            <a:off x="5213750" y="4152600"/>
            <a:ext cx="2322900" cy="24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Verdana"/>
                <a:ea typeface="Verdana"/>
                <a:cs typeface="Verdana"/>
                <a:sym typeface="Verdana"/>
              </a:rPr>
              <a:t>Ringer R507-09 Duty Gloves</a:t>
            </a:r>
            <a:endParaRPr sz="1100">
              <a:latin typeface="Verdana"/>
              <a:ea typeface="Verdana"/>
              <a:cs typeface="Verdana"/>
              <a:sym typeface="Verdana"/>
            </a:endParaRPr>
          </a:p>
        </p:txBody>
      </p:sp>
      <p:sp>
        <p:nvSpPr>
          <p:cNvPr id="166" name="Google Shape;166;p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30"/>
          <p:cNvPicPr preferRelativeResize="0"/>
          <p:nvPr/>
        </p:nvPicPr>
        <p:blipFill>
          <a:blip r:embed="rId3">
            <a:alphaModFix/>
          </a:blip>
          <a:stretch>
            <a:fillRect/>
          </a:stretch>
        </p:blipFill>
        <p:spPr>
          <a:xfrm>
            <a:off x="5963150" y="2622750"/>
            <a:ext cx="2695400" cy="1833425"/>
          </a:xfrm>
          <a:prstGeom prst="rect">
            <a:avLst/>
          </a:prstGeom>
          <a:noFill/>
          <a:ln>
            <a:noFill/>
          </a:ln>
        </p:spPr>
      </p:pic>
      <p:sp>
        <p:nvSpPr>
          <p:cNvPr id="172" name="Google Shape;172;p30"/>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
              <a:t>TrueTouch’s </a:t>
            </a:r>
            <a:r>
              <a:rPr lang="en"/>
              <a:t>“</a:t>
            </a:r>
            <a:r>
              <a:rPr lang="en"/>
              <a:t>Braking System</a:t>
            </a:r>
            <a:r>
              <a:rPr lang="en"/>
              <a:t>”</a:t>
            </a:r>
            <a:endParaRPr/>
          </a:p>
        </p:txBody>
      </p:sp>
      <p:sp>
        <p:nvSpPr>
          <p:cNvPr id="173" name="Google Shape;173;p30"/>
          <p:cNvSpPr txBox="1"/>
          <p:nvPr>
            <p:ph idx="1" type="body"/>
          </p:nvPr>
        </p:nvSpPr>
        <p:spPr>
          <a:xfrm>
            <a:off x="233100" y="1042650"/>
            <a:ext cx="8677800" cy="3476700"/>
          </a:xfrm>
          <a:prstGeom prst="rect">
            <a:avLst/>
          </a:prstGeom>
        </p:spPr>
        <p:txBody>
          <a:bodyPr anchorCtr="0" anchor="t" bIns="44450" lIns="90475" spcFirstLastPara="1" rIns="90475" wrap="square" tIns="44450">
            <a:noAutofit/>
          </a:bodyPr>
          <a:lstStyle/>
          <a:p>
            <a:pPr indent="-330200" lvl="0" marL="457200" rtl="0" algn="l">
              <a:spcBef>
                <a:spcPts val="360"/>
              </a:spcBef>
              <a:spcAft>
                <a:spcPts val="0"/>
              </a:spcAft>
              <a:buSzPts val="1600"/>
              <a:buChar char="▪"/>
            </a:pPr>
            <a:r>
              <a:rPr lang="en" sz="1600"/>
              <a:t>System is mounted on the top of the forearm </a:t>
            </a:r>
            <a:endParaRPr sz="1600"/>
          </a:p>
          <a:p>
            <a:pPr indent="-330200" lvl="0" marL="457200" rtl="0" algn="l">
              <a:spcBef>
                <a:spcPts val="0"/>
              </a:spcBef>
              <a:spcAft>
                <a:spcPts val="0"/>
              </a:spcAft>
              <a:buSzPts val="1600"/>
              <a:buChar char="▪"/>
            </a:pPr>
            <a:r>
              <a:rPr lang="en" sz="1600"/>
              <a:t>Retractable string attached to the back of each fingertip</a:t>
            </a:r>
            <a:endParaRPr sz="1600"/>
          </a:p>
          <a:p>
            <a:pPr indent="-330200" lvl="0" marL="457200" rtl="0" algn="l">
              <a:spcBef>
                <a:spcPts val="0"/>
              </a:spcBef>
              <a:spcAft>
                <a:spcPts val="0"/>
              </a:spcAft>
              <a:buSzPts val="1600"/>
              <a:buChar char="▪"/>
            </a:pPr>
            <a:r>
              <a:rPr lang="en" sz="1600"/>
              <a:t>Length of the string attached to the back of the fingertips vary as you bend your finger</a:t>
            </a:r>
            <a:endParaRPr sz="1600"/>
          </a:p>
          <a:p>
            <a:pPr indent="-330200" lvl="0" marL="457200" rtl="0" algn="l">
              <a:spcBef>
                <a:spcPts val="0"/>
              </a:spcBef>
              <a:spcAft>
                <a:spcPts val="0"/>
              </a:spcAft>
              <a:buSzPts val="1600"/>
              <a:buChar char="▪"/>
            </a:pPr>
            <a:r>
              <a:rPr lang="en" sz="1600"/>
              <a:t>Limiting the length of a string along the back of your finger will limit how far you can bend</a:t>
            </a:r>
            <a:endParaRPr sz="1600"/>
          </a:p>
          <a:p>
            <a:pPr indent="-349250" lvl="0" marL="457200" rtl="0" algn="l">
              <a:spcBef>
                <a:spcPts val="0"/>
              </a:spcBef>
              <a:spcAft>
                <a:spcPts val="0"/>
              </a:spcAft>
              <a:buSzPts val="1900"/>
              <a:buChar char="▪"/>
            </a:pPr>
            <a:r>
              <a:rPr lang="en" sz="1600"/>
              <a:t>Using five ratchet and pawls to lock string length </a:t>
            </a:r>
            <a:r>
              <a:rPr lang="en" sz="1600"/>
              <a:t>(inspired by Wireality)</a:t>
            </a:r>
            <a:r>
              <a:rPr lang="en" sz="1900"/>
              <a:t> </a:t>
            </a:r>
            <a:endParaRPr sz="1900"/>
          </a:p>
          <a:p>
            <a:pPr indent="0" lvl="0" marL="457200" rtl="0" algn="l">
              <a:spcBef>
                <a:spcPts val="360"/>
              </a:spcBef>
              <a:spcAft>
                <a:spcPts val="0"/>
              </a:spcAft>
              <a:buNone/>
            </a:pPr>
            <a:r>
              <a:t/>
            </a:r>
            <a:endParaRPr sz="1900"/>
          </a:p>
        </p:txBody>
      </p:sp>
      <p:pic>
        <p:nvPicPr>
          <p:cNvPr id="174" name="Google Shape;174;p30"/>
          <p:cNvPicPr preferRelativeResize="0"/>
          <p:nvPr/>
        </p:nvPicPr>
        <p:blipFill>
          <a:blip r:embed="rId4">
            <a:alphaModFix/>
          </a:blip>
          <a:stretch>
            <a:fillRect/>
          </a:stretch>
        </p:blipFill>
        <p:spPr>
          <a:xfrm>
            <a:off x="4120570" y="3193020"/>
            <a:ext cx="1207650" cy="1207675"/>
          </a:xfrm>
          <a:prstGeom prst="rect">
            <a:avLst/>
          </a:prstGeom>
          <a:noFill/>
          <a:ln>
            <a:noFill/>
          </a:ln>
        </p:spPr>
      </p:pic>
      <p:pic>
        <p:nvPicPr>
          <p:cNvPr id="175" name="Google Shape;175;p30"/>
          <p:cNvPicPr preferRelativeResize="0"/>
          <p:nvPr/>
        </p:nvPicPr>
        <p:blipFill>
          <a:blip r:embed="rId5">
            <a:alphaModFix/>
          </a:blip>
          <a:stretch>
            <a:fillRect/>
          </a:stretch>
        </p:blipFill>
        <p:spPr>
          <a:xfrm>
            <a:off x="607098" y="3033875"/>
            <a:ext cx="2950850" cy="1422300"/>
          </a:xfrm>
          <a:prstGeom prst="rect">
            <a:avLst/>
          </a:prstGeom>
          <a:noFill/>
          <a:ln>
            <a:noFill/>
          </a:ln>
        </p:spPr>
      </p:pic>
      <p:sp>
        <p:nvSpPr>
          <p:cNvPr id="176" name="Google Shape;176;p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1"/>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
              <a:t>TrueTouch’s Vibrotactile System</a:t>
            </a:r>
            <a:endParaRPr/>
          </a:p>
        </p:txBody>
      </p:sp>
      <p:sp>
        <p:nvSpPr>
          <p:cNvPr id="182" name="Google Shape;182;p31"/>
          <p:cNvSpPr txBox="1"/>
          <p:nvPr>
            <p:ph idx="1" type="body"/>
          </p:nvPr>
        </p:nvSpPr>
        <p:spPr>
          <a:xfrm>
            <a:off x="381000" y="1028700"/>
            <a:ext cx="5199300" cy="3372000"/>
          </a:xfrm>
          <a:prstGeom prst="rect">
            <a:avLst/>
          </a:prstGeom>
        </p:spPr>
        <p:txBody>
          <a:bodyPr anchorCtr="0" anchor="t" bIns="44450" lIns="90475" spcFirstLastPara="1" rIns="90475" wrap="square" tIns="44450">
            <a:noAutofit/>
          </a:bodyPr>
          <a:lstStyle/>
          <a:p>
            <a:pPr indent="-349250" lvl="0" marL="457200" rtl="0" algn="l">
              <a:spcBef>
                <a:spcPts val="360"/>
              </a:spcBef>
              <a:spcAft>
                <a:spcPts val="0"/>
              </a:spcAft>
              <a:buSzPts val="1900"/>
              <a:buChar char="▪"/>
            </a:pPr>
            <a:r>
              <a:rPr lang="en" sz="1900"/>
              <a:t>Small </a:t>
            </a:r>
            <a:r>
              <a:rPr lang="en" sz="1900"/>
              <a:t>Eccentric Rotating Mass (ERM) motors will provide vibrations, simulating impact</a:t>
            </a:r>
            <a:endParaRPr sz="1900"/>
          </a:p>
          <a:p>
            <a:pPr indent="-349250" lvl="0" marL="457200" rtl="0" algn="l">
              <a:spcBef>
                <a:spcPts val="0"/>
              </a:spcBef>
              <a:spcAft>
                <a:spcPts val="0"/>
              </a:spcAft>
              <a:buSzPts val="1900"/>
              <a:buChar char="▪"/>
            </a:pPr>
            <a:r>
              <a:rPr lang="en" sz="1900"/>
              <a:t>ERM motors will be placed on palm and each finger to provide sensation of impact against hand</a:t>
            </a:r>
            <a:endParaRPr sz="1900"/>
          </a:p>
        </p:txBody>
      </p:sp>
      <p:pic>
        <p:nvPicPr>
          <p:cNvPr id="183" name="Google Shape;183;p31"/>
          <p:cNvPicPr preferRelativeResize="0"/>
          <p:nvPr/>
        </p:nvPicPr>
        <p:blipFill>
          <a:blip r:embed="rId3">
            <a:alphaModFix/>
          </a:blip>
          <a:stretch>
            <a:fillRect/>
          </a:stretch>
        </p:blipFill>
        <p:spPr>
          <a:xfrm>
            <a:off x="5580374" y="1258300"/>
            <a:ext cx="2954025" cy="2912799"/>
          </a:xfrm>
          <a:prstGeom prst="rect">
            <a:avLst/>
          </a:prstGeom>
          <a:noFill/>
          <a:ln>
            <a:noFill/>
          </a:ln>
        </p:spPr>
      </p:pic>
      <p:sp>
        <p:nvSpPr>
          <p:cNvPr id="184" name="Google Shape;184;p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2"/>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
              <a:t>Requirements</a:t>
            </a:r>
            <a:endParaRPr/>
          </a:p>
        </p:txBody>
      </p:sp>
      <p:sp>
        <p:nvSpPr>
          <p:cNvPr id="190" name="Google Shape;190;p32"/>
          <p:cNvSpPr txBox="1"/>
          <p:nvPr>
            <p:ph idx="1" type="body"/>
          </p:nvPr>
        </p:nvSpPr>
        <p:spPr>
          <a:xfrm>
            <a:off x="381000" y="1028700"/>
            <a:ext cx="8153400" cy="3372000"/>
          </a:xfrm>
          <a:prstGeom prst="rect">
            <a:avLst/>
          </a:prstGeom>
        </p:spPr>
        <p:txBody>
          <a:bodyPr anchorCtr="0" anchor="t" bIns="44450" lIns="90475" spcFirstLastPara="1" rIns="90475" wrap="square" tIns="44450">
            <a:noAutofit/>
          </a:bodyPr>
          <a:lstStyle/>
          <a:p>
            <a:pPr indent="-330200" lvl="0" marL="457200" rtl="0" algn="l">
              <a:spcBef>
                <a:spcPts val="360"/>
              </a:spcBef>
              <a:spcAft>
                <a:spcPts val="0"/>
              </a:spcAft>
              <a:buSzPts val="1600"/>
              <a:buChar char="▪"/>
            </a:pPr>
            <a:r>
              <a:rPr lang="en" sz="1800"/>
              <a:t>Wireless system </a:t>
            </a:r>
            <a:endParaRPr sz="1800"/>
          </a:p>
          <a:p>
            <a:pPr indent="-330200" lvl="0" marL="457200" rtl="0" algn="l">
              <a:spcBef>
                <a:spcPts val="0"/>
              </a:spcBef>
              <a:spcAft>
                <a:spcPts val="0"/>
              </a:spcAft>
              <a:buSzPts val="1600"/>
              <a:buChar char="▪"/>
            </a:pPr>
            <a:r>
              <a:rPr lang="en" sz="1800"/>
              <a:t>Rechargeable battery of minimum 1 hour of life</a:t>
            </a:r>
            <a:endParaRPr sz="1800"/>
          </a:p>
          <a:p>
            <a:pPr indent="-330200" lvl="0" marL="457200" rtl="0" algn="l">
              <a:spcBef>
                <a:spcPts val="0"/>
              </a:spcBef>
              <a:spcAft>
                <a:spcPts val="0"/>
              </a:spcAft>
              <a:buSzPts val="1600"/>
              <a:buChar char="▪"/>
            </a:pPr>
            <a:r>
              <a:rPr lang="en" sz="1800"/>
              <a:t>Single glove with system weighs no more than 2lbs</a:t>
            </a:r>
            <a:endParaRPr sz="1800"/>
          </a:p>
          <a:p>
            <a:pPr indent="-330200" lvl="0" marL="457200" rtl="0" algn="l">
              <a:spcBef>
                <a:spcPts val="0"/>
              </a:spcBef>
              <a:spcAft>
                <a:spcPts val="0"/>
              </a:spcAft>
              <a:buSzPts val="1600"/>
              <a:buChar char="▪"/>
            </a:pPr>
            <a:r>
              <a:rPr lang="en" sz="1800"/>
              <a:t>Braking system and vibration activates within 100ms of seeing the object being touched in virtual world</a:t>
            </a:r>
            <a:endParaRPr sz="1800"/>
          </a:p>
          <a:p>
            <a:pPr indent="-330200" lvl="0" marL="457200" rtl="0" algn="l">
              <a:spcBef>
                <a:spcPts val="0"/>
              </a:spcBef>
              <a:spcAft>
                <a:spcPts val="0"/>
              </a:spcAft>
              <a:buSzPts val="1600"/>
              <a:buChar char="▪"/>
            </a:pPr>
            <a:r>
              <a:rPr lang="en" sz="1800"/>
              <a:t>Braking system able to withstand 20N of pulling force from finger-bending strength</a:t>
            </a:r>
            <a:endParaRPr sz="1800"/>
          </a:p>
          <a:p>
            <a:pPr indent="0" lvl="0" marL="0" rtl="0" algn="l">
              <a:spcBef>
                <a:spcPts val="360"/>
              </a:spcBef>
              <a:spcAft>
                <a:spcPts val="0"/>
              </a:spcAft>
              <a:buNone/>
            </a:pPr>
            <a:r>
              <a:rPr lang="en" sz="1600"/>
              <a:t> </a:t>
            </a:r>
            <a:endParaRPr sz="1600"/>
          </a:p>
        </p:txBody>
      </p:sp>
      <p:sp>
        <p:nvSpPr>
          <p:cNvPr id="191" name="Google Shape;191;p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3"/>
          <p:cNvSpPr txBox="1"/>
          <p:nvPr>
            <p:ph type="title"/>
          </p:nvPr>
        </p:nvSpPr>
        <p:spPr>
          <a:xfrm>
            <a:off x="304800" y="457200"/>
            <a:ext cx="8839200" cy="3999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
              <a:t>Demo from MDR</a:t>
            </a:r>
            <a:endParaRPr/>
          </a:p>
        </p:txBody>
      </p:sp>
      <p:sp>
        <p:nvSpPr>
          <p:cNvPr id="197" name="Google Shape;197;p33"/>
          <p:cNvSpPr txBox="1"/>
          <p:nvPr>
            <p:ph idx="1" type="body"/>
          </p:nvPr>
        </p:nvSpPr>
        <p:spPr>
          <a:xfrm>
            <a:off x="381000" y="1028700"/>
            <a:ext cx="8153400" cy="33720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pic>
        <p:nvPicPr>
          <p:cNvPr id="198" name="Google Shape;198;p33" title="PointerWithStopper.MOV">
            <a:hlinkClick r:id="rId3"/>
          </p:cNvPr>
          <p:cNvPicPr preferRelativeResize="0"/>
          <p:nvPr/>
        </p:nvPicPr>
        <p:blipFill>
          <a:blip r:embed="rId4">
            <a:alphaModFix/>
          </a:blip>
          <a:stretch>
            <a:fillRect/>
          </a:stretch>
        </p:blipFill>
        <p:spPr>
          <a:xfrm>
            <a:off x="2228400" y="971550"/>
            <a:ext cx="4572200" cy="3429150"/>
          </a:xfrm>
          <a:prstGeom prst="rect">
            <a:avLst/>
          </a:prstGeom>
          <a:noFill/>
          <a:ln>
            <a:noFill/>
          </a:ln>
        </p:spPr>
      </p:pic>
      <p:sp>
        <p:nvSpPr>
          <p:cNvPr id="199" name="Google Shape;199;p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